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6" r:id="rId4"/>
    <p:sldId id="275" r:id="rId5"/>
    <p:sldId id="276" r:id="rId6"/>
    <p:sldId id="271" r:id="rId7"/>
    <p:sldId id="272" r:id="rId8"/>
    <p:sldId id="273" r:id="rId9"/>
    <p:sldId id="260" r:id="rId10"/>
    <p:sldId id="299" r:id="rId11"/>
    <p:sldId id="297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74" r:id="rId22"/>
    <p:sldId id="287" r:id="rId23"/>
    <p:sldId id="295" r:id="rId24"/>
    <p:sldId id="286" r:id="rId25"/>
    <p:sldId id="298" r:id="rId26"/>
    <p:sldId id="290" r:id="rId27"/>
    <p:sldId id="292" r:id="rId28"/>
    <p:sldId id="291" r:id="rId29"/>
    <p:sldId id="293" r:id="rId30"/>
    <p:sldId id="294" r:id="rId31"/>
    <p:sldId id="288" r:id="rId32"/>
    <p:sldId id="266" r:id="rId33"/>
  </p:sldIdLst>
  <p:sldSz cx="18288000" cy="10287000"/>
  <p:notesSz cx="10287000" cy="18288000"/>
  <p:embeddedFontLst>
    <p:embeddedFont>
      <p:font typeface="Pretendard" panose="02000803000000020004" pitchFamily="2" charset="-127"/>
      <p:regular r:id="rId35"/>
      <p:bold r:id="rId36"/>
    </p:embeddedFont>
    <p:embeddedFont>
      <p:font typeface="Pretendard Black" panose="02000A03000000020004" pitchFamily="50" charset="-127"/>
      <p:bold r:id="rId37"/>
    </p:embeddedFont>
    <p:embeddedFont>
      <p:font typeface="Pretendard SemiBold" panose="02000703000000020004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Pretendard Medium" panose="02000603000000020004" pitchFamily="50" charset="-127"/>
      <p:regular r:id="rId45"/>
    </p:embeddedFont>
    <p:embeddedFont>
      <p:font typeface="Pretendard ExtraBold" panose="02000903000000020004" pitchFamily="50" charset="-127"/>
      <p:bold r:id="rId46"/>
    </p:embeddedFont>
    <p:embeddedFont>
      <p:font typeface="Pretendard Light" panose="02000403000000020004" pitchFamily="50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EEEEE"/>
    <a:srgbClr val="393939"/>
    <a:srgbClr val="558ED5"/>
    <a:srgbClr val="8EB4E3"/>
    <a:srgbClr val="F6F6F9"/>
    <a:srgbClr val="4E5246"/>
    <a:srgbClr val="B0605D"/>
    <a:srgbClr val="ECECEC"/>
    <a:srgbClr val="834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5" autoAdjust="0"/>
    <p:restoredTop sz="96366" autoAdjust="0"/>
  </p:normalViewPr>
  <p:slideViewPr>
    <p:cSldViewPr>
      <p:cViewPr varScale="1">
        <p:scale>
          <a:sx n="77" d="100"/>
          <a:sy n="77" d="100"/>
        </p:scale>
        <p:origin x="486" y="9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C6908-69C6-4101-9C42-AC69ADF62171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D596C-9751-46B2-87EE-E950F583D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533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D596C-9751-46B2-87EE-E950F583D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2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D596C-9751-46B2-87EE-E950F583D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D596C-9751-46B2-87EE-E950F583D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43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D596C-9751-46B2-87EE-E950F583D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0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D596C-9751-46B2-87EE-E950F583D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422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D596C-9751-46B2-87EE-E950F583D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D596C-9751-46B2-87EE-E950F583D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20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:8080/gta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10.png"/><Relationship Id="rId7" Type="http://schemas.openxmlformats.org/officeDocument/2006/relationships/image" Target="../media/image52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11" Type="http://schemas.openxmlformats.org/officeDocument/2006/relationships/image" Target="../media/image19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hyperlink" Target="http://localhost:8080/gta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97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localhost:8080/gta/" TargetMode="Externa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8.png"/><Relationship Id="rId18" Type="http://schemas.openxmlformats.org/officeDocument/2006/relationships/image" Target="../media/image42.png"/><Relationship Id="rId3" Type="http://schemas.openxmlformats.org/officeDocument/2006/relationships/image" Target="../media/image29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19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microsoft.com/office/2007/relationships/hdphoto" Target="../media/hdphoto2.wdp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658223" y="2383908"/>
            <a:ext cx="3325223" cy="2930825"/>
            <a:chOff x="8078486" y="1610646"/>
            <a:chExt cx="2427886" cy="2155429"/>
          </a:xfrm>
        </p:grpSpPr>
        <p:pic>
          <p:nvPicPr>
            <p:cNvPr id="27" name="그림 26">
              <a:hlinkClick r:id="rId2"/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785"/>
            <a:stretch/>
          </p:blipFill>
          <p:spPr>
            <a:xfrm>
              <a:off x="8240543" y="1709942"/>
              <a:ext cx="1939908" cy="120691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8078486" y="1610646"/>
              <a:ext cx="2427886" cy="2155429"/>
            </a:xfrm>
            <a:prstGeom prst="rect">
              <a:avLst/>
            </a:prstGeom>
            <a:solidFill>
              <a:srgbClr val="EEEEE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원형 화살표 1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0640486" y="7633792"/>
            <a:ext cx="6763843" cy="1244955"/>
            <a:chOff x="4894756" y="8702993"/>
            <a:chExt cx="6763843" cy="1244955"/>
          </a:xfrm>
        </p:grpSpPr>
        <p:grpSp>
          <p:nvGrpSpPr>
            <p:cNvPr id="43" name="그룹 1002"/>
            <p:cNvGrpSpPr/>
            <p:nvPr/>
          </p:nvGrpSpPr>
          <p:grpSpPr>
            <a:xfrm rot="21140886">
              <a:off x="4903858" y="8964970"/>
              <a:ext cx="6663713" cy="852050"/>
              <a:chOff x="12050548" y="6483104"/>
              <a:chExt cx="6057483" cy="2680267"/>
            </a:xfrm>
          </p:grpSpPr>
          <p:pic>
            <p:nvPicPr>
              <p:cNvPr id="44" name="Object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">
                <a:off x="12050548" y="6483104"/>
                <a:ext cx="6057483" cy="2680267"/>
              </a:xfrm>
              <a:prstGeom prst="rect">
                <a:avLst/>
              </a:prstGeom>
            </p:spPr>
          </p:pic>
        </p:grpSp>
        <p:sp>
          <p:nvSpPr>
            <p:cNvPr id="25" name="직사각형 24"/>
            <p:cNvSpPr/>
            <p:nvPr/>
          </p:nvSpPr>
          <p:spPr>
            <a:xfrm>
              <a:off x="4894756" y="8702993"/>
              <a:ext cx="6763843" cy="1244955"/>
            </a:xfrm>
            <a:prstGeom prst="rect">
              <a:avLst/>
            </a:prstGeom>
            <a:solidFill>
              <a:srgbClr val="EEEEEE">
                <a:alpha val="59000"/>
              </a:srgbClr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915" y="2699065"/>
            <a:ext cx="6016178" cy="5877782"/>
          </a:xfrm>
          <a:prstGeom prst="rect">
            <a:avLst/>
          </a:prstGeom>
        </p:spPr>
      </p:pic>
      <p:sp>
        <p:nvSpPr>
          <p:cNvPr id="47" name="Object 23"/>
          <p:cNvSpPr txBox="1"/>
          <p:nvPr/>
        </p:nvSpPr>
        <p:spPr>
          <a:xfrm>
            <a:off x="1143000" y="4334417"/>
            <a:ext cx="9975133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kern="0" spc="6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GREEN TECH ARCHITECTURE</a:t>
            </a:r>
            <a:endParaRPr lang="en-US" sz="8000" spc="600" dirty="0">
              <a:solidFill>
                <a:srgbClr val="39393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8" name="Object 25"/>
          <p:cNvSpPr txBox="1"/>
          <p:nvPr/>
        </p:nvSpPr>
        <p:spPr>
          <a:xfrm>
            <a:off x="1117600" y="6879765"/>
            <a:ext cx="8001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계룡건설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]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Green tech SW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개발자 과정 최종 프로젝트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1002"/>
          <p:cNvGrpSpPr/>
          <p:nvPr/>
        </p:nvGrpSpPr>
        <p:grpSpPr>
          <a:xfrm>
            <a:off x="0" y="7456224"/>
            <a:ext cx="18288000" cy="2830776"/>
            <a:chOff x="538462" y="7426918"/>
            <a:chExt cx="17208791" cy="2370702"/>
          </a:xfrm>
        </p:grpSpPr>
        <p:pic>
          <p:nvPicPr>
            <p:cNvPr id="75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462" y="7426918"/>
              <a:ext cx="17208791" cy="2370702"/>
            </a:xfrm>
            <a:prstGeom prst="rect">
              <a:avLst/>
            </a:prstGeom>
          </p:spPr>
        </p:pic>
      </p:grpSp>
      <p:pic>
        <p:nvPicPr>
          <p:cNvPr id="105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9084" y="4658464"/>
            <a:ext cx="2971147" cy="4800927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4" name="직사각형 53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/>
            <p:cNvCxnSpPr>
              <a:stCxn id="54" idx="1"/>
              <a:endCxn id="54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모서리가 둥근 직사각형 59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원형 화살표 66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Object 38"/>
          <p:cNvSpPr txBox="1"/>
          <p:nvPr/>
        </p:nvSpPr>
        <p:spPr>
          <a:xfrm>
            <a:off x="7061244" y="8039100"/>
            <a:ext cx="4129824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3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[Back-End]</a:t>
            </a:r>
          </a:p>
          <a:p>
            <a:pPr algn="ctr"/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): </a:t>
            </a:r>
          </a:p>
          <a:p>
            <a:pPr algn="ctr"/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‘Detail’ page</a:t>
            </a:r>
          </a:p>
        </p:txBody>
      </p:sp>
      <p:sp>
        <p:nvSpPr>
          <p:cNvPr id="103" name="Object 46"/>
          <p:cNvSpPr txBox="1"/>
          <p:nvPr/>
        </p:nvSpPr>
        <p:spPr>
          <a:xfrm>
            <a:off x="7843775" y="7261227"/>
            <a:ext cx="2489444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800" kern="0" spc="1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이영규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37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2544" y="4633339"/>
            <a:ext cx="2864243" cy="4800927"/>
          </a:xfrm>
          <a:prstGeom prst="rect">
            <a:avLst/>
          </a:prstGeom>
        </p:spPr>
      </p:pic>
      <p:sp>
        <p:nvSpPr>
          <p:cNvPr id="132" name="Object 38"/>
          <p:cNvSpPr txBox="1"/>
          <p:nvPr/>
        </p:nvSpPr>
        <p:spPr>
          <a:xfrm>
            <a:off x="3662906" y="8008061"/>
            <a:ext cx="3901224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[Back-End]</a:t>
            </a:r>
          </a:p>
          <a:p>
            <a:pPr algn="ctr"/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): </a:t>
            </a:r>
          </a:p>
          <a:p>
            <a:pPr algn="ctr"/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‘Dashboard’ page</a:t>
            </a:r>
          </a:p>
        </p:txBody>
      </p:sp>
      <p:sp>
        <p:nvSpPr>
          <p:cNvPr id="135" name="Object 46"/>
          <p:cNvSpPr txBox="1"/>
          <p:nvPr/>
        </p:nvSpPr>
        <p:spPr>
          <a:xfrm>
            <a:off x="4388260" y="7261227"/>
            <a:ext cx="253794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1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</a:t>
            </a:r>
            <a:r>
              <a:rPr lang="ko-KR" altLang="en-US" sz="3800" kern="0" spc="1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상준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5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6905" y="4680956"/>
            <a:ext cx="2864243" cy="4800927"/>
          </a:xfrm>
          <a:prstGeom prst="rect">
            <a:avLst/>
          </a:prstGeom>
        </p:spPr>
      </p:pic>
      <p:sp>
        <p:nvSpPr>
          <p:cNvPr id="140" name="Object 38"/>
          <p:cNvSpPr txBox="1"/>
          <p:nvPr/>
        </p:nvSpPr>
        <p:spPr>
          <a:xfrm>
            <a:off x="311872" y="8030370"/>
            <a:ext cx="3901224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[AI]</a:t>
            </a:r>
          </a:p>
          <a:p>
            <a:pPr algn="ctr"/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):</a:t>
            </a:r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2000" dirty="0">
              <a:solidFill>
                <a:srgbClr val="558ED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‘Control’ page</a:t>
            </a:r>
          </a:p>
        </p:txBody>
      </p:sp>
      <p:sp>
        <p:nvSpPr>
          <p:cNvPr id="143" name="Object 46"/>
          <p:cNvSpPr txBox="1"/>
          <p:nvPr/>
        </p:nvSpPr>
        <p:spPr>
          <a:xfrm>
            <a:off x="1015258" y="7269884"/>
            <a:ext cx="2476637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800" kern="0" spc="100" dirty="0" err="1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김규영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53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35973" y="4633339"/>
            <a:ext cx="2864243" cy="4800927"/>
          </a:xfrm>
          <a:prstGeom prst="rect">
            <a:avLst/>
          </a:prstGeom>
        </p:spPr>
      </p:pic>
      <p:sp>
        <p:nvSpPr>
          <p:cNvPr id="148" name="Object 38"/>
          <p:cNvSpPr txBox="1"/>
          <p:nvPr/>
        </p:nvSpPr>
        <p:spPr>
          <a:xfrm>
            <a:off x="10616762" y="8026037"/>
            <a:ext cx="390122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[Front-End]</a:t>
            </a:r>
          </a:p>
          <a:p>
            <a:pPr algn="ctr"/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):</a:t>
            </a:r>
          </a:p>
          <a:p>
            <a:pPr algn="ctr"/>
            <a:r>
              <a:rPr 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‘inform’ (</a:t>
            </a:r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게시판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page</a:t>
            </a:r>
            <a:endParaRPr lang="en-US" sz="2000" dirty="0">
              <a:solidFill>
                <a:srgbClr val="558ED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1" name="Object 46"/>
          <p:cNvSpPr txBox="1"/>
          <p:nvPr/>
        </p:nvSpPr>
        <p:spPr>
          <a:xfrm>
            <a:off x="11452296" y="7239589"/>
            <a:ext cx="2296264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800" kern="0" spc="1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임지윤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55" name="그룹 1003"/>
          <p:cNvGrpSpPr/>
          <p:nvPr/>
        </p:nvGrpSpPr>
        <p:grpSpPr>
          <a:xfrm>
            <a:off x="14613651" y="4647719"/>
            <a:ext cx="2864243" cy="4800927"/>
            <a:chOff x="1159683" y="4437037"/>
            <a:chExt cx="3765121" cy="4800927"/>
          </a:xfrm>
        </p:grpSpPr>
        <p:pic>
          <p:nvPicPr>
            <p:cNvPr id="161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683" y="4437037"/>
              <a:ext cx="3765121" cy="4800927"/>
            </a:xfrm>
            <a:prstGeom prst="rect">
              <a:avLst/>
            </a:prstGeom>
          </p:spPr>
        </p:pic>
      </p:grpSp>
      <p:sp>
        <p:nvSpPr>
          <p:cNvPr id="159" name="Object 46"/>
          <p:cNvSpPr txBox="1"/>
          <p:nvPr/>
        </p:nvSpPr>
        <p:spPr>
          <a:xfrm>
            <a:off x="14782840" y="7239589"/>
            <a:ext cx="249588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800" kern="0" spc="100" dirty="0" err="1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신가희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74" name="Object 3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0188" y="4410301"/>
            <a:ext cx="1268954" cy="515879"/>
          </a:xfrm>
          <a:prstGeom prst="rect">
            <a:avLst/>
          </a:prstGeom>
        </p:spPr>
      </p:pic>
      <p:pic>
        <p:nvPicPr>
          <p:cNvPr id="175" name="Object 3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20646" y="4435426"/>
            <a:ext cx="1243453" cy="515879"/>
          </a:xfrm>
          <a:prstGeom prst="rect">
            <a:avLst/>
          </a:prstGeom>
        </p:spPr>
      </p:pic>
      <p:pic>
        <p:nvPicPr>
          <p:cNvPr id="176" name="Object 3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28329" y="4435426"/>
            <a:ext cx="1268954" cy="515879"/>
          </a:xfrm>
          <a:prstGeom prst="rect">
            <a:avLst/>
          </a:prstGeom>
        </p:spPr>
      </p:pic>
      <p:pic>
        <p:nvPicPr>
          <p:cNvPr id="177" name="Object 3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70787" y="4429728"/>
            <a:ext cx="1268954" cy="515879"/>
          </a:xfrm>
          <a:prstGeom prst="rect">
            <a:avLst/>
          </a:prstGeom>
        </p:spPr>
      </p:pic>
      <p:pic>
        <p:nvPicPr>
          <p:cNvPr id="178" name="Object 3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1821" y="4410756"/>
            <a:ext cx="1268954" cy="515879"/>
          </a:xfrm>
          <a:prstGeom prst="rect">
            <a:avLst/>
          </a:prstGeom>
        </p:spPr>
      </p:pic>
      <p:sp>
        <p:nvSpPr>
          <p:cNvPr id="142" name="Object 42"/>
          <p:cNvSpPr txBox="1"/>
          <p:nvPr/>
        </p:nvSpPr>
        <p:spPr>
          <a:xfrm>
            <a:off x="1236022" y="4479423"/>
            <a:ext cx="20205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1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PM/SM</a:t>
            </a:r>
            <a:endParaRPr lang="en-US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9" name="Object 42"/>
          <p:cNvSpPr txBox="1"/>
          <p:nvPr/>
        </p:nvSpPr>
        <p:spPr>
          <a:xfrm>
            <a:off x="5100649" y="4437407"/>
            <a:ext cx="115168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1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PL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0" name="Object 42"/>
          <p:cNvSpPr txBox="1"/>
          <p:nvPr/>
        </p:nvSpPr>
        <p:spPr>
          <a:xfrm>
            <a:off x="8519903" y="4460410"/>
            <a:ext cx="1281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1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1" name="Object 42"/>
          <p:cNvSpPr txBox="1"/>
          <p:nvPr/>
        </p:nvSpPr>
        <p:spPr>
          <a:xfrm>
            <a:off x="12030562" y="4456834"/>
            <a:ext cx="11397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1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PL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2" name="Object 42"/>
          <p:cNvSpPr txBox="1"/>
          <p:nvPr/>
        </p:nvSpPr>
        <p:spPr>
          <a:xfrm>
            <a:off x="15474176" y="4444903"/>
            <a:ext cx="1143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1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68" y="5096646"/>
            <a:ext cx="1535579" cy="202128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365" y="5115071"/>
            <a:ext cx="1539798" cy="205466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669" y="5119641"/>
            <a:ext cx="1573507" cy="204171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87" name="그림 18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56" y="5144016"/>
            <a:ext cx="1587908" cy="211721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89" name="그림 18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6"/>
          <a:stretch/>
        </p:blipFill>
        <p:spPr>
          <a:xfrm>
            <a:off x="11774393" y="5116414"/>
            <a:ext cx="1576824" cy="2101208"/>
          </a:xfrm>
          <a:prstGeom prst="ellips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51" name="Object 38"/>
          <p:cNvSpPr txBox="1"/>
          <p:nvPr/>
        </p:nvSpPr>
        <p:spPr>
          <a:xfrm>
            <a:off x="14114217" y="8046916"/>
            <a:ext cx="390122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[Front-End]</a:t>
            </a:r>
          </a:p>
          <a:p>
            <a:pPr algn="ctr"/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):</a:t>
            </a:r>
          </a:p>
          <a:p>
            <a:pPr algn="ctr"/>
            <a:r>
              <a:rPr 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‘inform’ (</a:t>
            </a:r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게시판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solidFill>
                  <a:srgbClr val="558E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page</a:t>
            </a:r>
            <a:endParaRPr lang="en-US" sz="2000" dirty="0">
              <a:solidFill>
                <a:srgbClr val="558ED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5746034" y="3536046"/>
            <a:ext cx="1" cy="626096"/>
          </a:xfrm>
          <a:prstGeom prst="line">
            <a:avLst/>
          </a:prstGeom>
          <a:ln w="381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5721935" y="3512230"/>
            <a:ext cx="3531558" cy="19013"/>
          </a:xfrm>
          <a:prstGeom prst="line">
            <a:avLst/>
          </a:prstGeom>
          <a:ln w="381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401120" y="3458025"/>
            <a:ext cx="0" cy="685800"/>
          </a:xfrm>
          <a:prstGeom prst="line">
            <a:avLst/>
          </a:prstGeom>
          <a:ln w="381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40992" y="3339260"/>
            <a:ext cx="1315313" cy="461665"/>
          </a:xfrm>
          <a:prstGeom prst="rect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 Team</a:t>
            </a:r>
            <a:endParaRPr lang="ko-KR" altLang="en-US" sz="2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49841" y="3358999"/>
            <a:ext cx="1682930" cy="461665"/>
          </a:xfrm>
          <a:prstGeom prst="rect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 Team</a:t>
            </a:r>
            <a:endParaRPr lang="ko-KR" altLang="en-US" sz="2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9253492" y="3516248"/>
            <a:ext cx="189" cy="645894"/>
          </a:xfrm>
          <a:prstGeom prst="line">
            <a:avLst/>
          </a:prstGeom>
          <a:ln w="381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1004"/>
          <p:cNvGrpSpPr/>
          <p:nvPr/>
        </p:nvGrpSpPr>
        <p:grpSpPr>
          <a:xfrm>
            <a:off x="8492370" y="1249795"/>
            <a:ext cx="1303260" cy="515879"/>
            <a:chOff x="8491227" y="1579063"/>
            <a:chExt cx="1303260" cy="515879"/>
          </a:xfrm>
        </p:grpSpPr>
        <p:pic>
          <p:nvPicPr>
            <p:cNvPr id="77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78" name="Object 37"/>
          <p:cNvSpPr txBox="1"/>
          <p:nvPr/>
        </p:nvSpPr>
        <p:spPr>
          <a:xfrm>
            <a:off x="7997588" y="1290416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Part.01</a:t>
            </a:r>
            <a:endParaRPr lang="en-US" dirty="0"/>
          </a:p>
        </p:txBody>
      </p:sp>
      <p:sp>
        <p:nvSpPr>
          <p:cNvPr id="79" name="Object 12"/>
          <p:cNvSpPr txBox="1"/>
          <p:nvPr/>
        </p:nvSpPr>
        <p:spPr>
          <a:xfrm>
            <a:off x="5130920" y="1753988"/>
            <a:ext cx="805909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G.T.A </a:t>
            </a:r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팀원 소개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grpSp>
        <p:nvGrpSpPr>
          <p:cNvPr id="80" name="그룹 1013"/>
          <p:cNvGrpSpPr/>
          <p:nvPr/>
        </p:nvGrpSpPr>
        <p:grpSpPr>
          <a:xfrm>
            <a:off x="5027124" y="2820044"/>
            <a:ext cx="8233753" cy="14286"/>
            <a:chOff x="5025980" y="3255556"/>
            <a:chExt cx="8233753" cy="14286"/>
          </a:xfrm>
        </p:grpSpPr>
        <p:pic>
          <p:nvPicPr>
            <p:cNvPr id="81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25980" y="3255556"/>
              <a:ext cx="8233753" cy="14286"/>
            </a:xfrm>
            <a:prstGeom prst="rect">
              <a:avLst/>
            </a:prstGeom>
          </p:spPr>
        </p:pic>
      </p:grpSp>
      <p:sp>
        <p:nvSpPr>
          <p:cNvPr id="20" name="타원 19"/>
          <p:cNvSpPr/>
          <p:nvPr/>
        </p:nvSpPr>
        <p:spPr>
          <a:xfrm>
            <a:off x="2354274" y="4118941"/>
            <a:ext cx="96399" cy="92724"/>
          </a:xfrm>
          <a:prstGeom prst="ellipse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5697835" y="4121881"/>
            <a:ext cx="96399" cy="92724"/>
          </a:xfrm>
          <a:prstGeom prst="ellipse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9208708" y="4114119"/>
            <a:ext cx="96399" cy="92724"/>
          </a:xfrm>
          <a:prstGeom prst="ellipse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/>
          <p:nvPr/>
        </p:nvCxnSpPr>
        <p:spPr>
          <a:xfrm>
            <a:off x="12648628" y="3537390"/>
            <a:ext cx="1" cy="626096"/>
          </a:xfrm>
          <a:prstGeom prst="line">
            <a:avLst/>
          </a:prstGeom>
          <a:ln w="381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H="1">
            <a:off x="12624529" y="3513574"/>
            <a:ext cx="3531558" cy="19013"/>
          </a:xfrm>
          <a:prstGeom prst="line">
            <a:avLst/>
          </a:prstGeom>
          <a:ln w="381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3552435" y="3360343"/>
            <a:ext cx="1682930" cy="461665"/>
          </a:xfrm>
          <a:prstGeom prst="rect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 Team</a:t>
            </a:r>
            <a:endParaRPr lang="ko-KR" altLang="en-US" sz="2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 flipV="1">
            <a:off x="16156086" y="3517592"/>
            <a:ext cx="189" cy="645894"/>
          </a:xfrm>
          <a:prstGeom prst="line">
            <a:avLst/>
          </a:prstGeom>
          <a:ln w="381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/>
          <p:cNvSpPr/>
          <p:nvPr/>
        </p:nvSpPr>
        <p:spPr>
          <a:xfrm>
            <a:off x="12600429" y="4123225"/>
            <a:ext cx="96399" cy="92724"/>
          </a:xfrm>
          <a:prstGeom prst="ellipse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16107886" y="4121881"/>
            <a:ext cx="96399" cy="92724"/>
          </a:xfrm>
          <a:prstGeom prst="ellipse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86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1002"/>
          <p:cNvGrpSpPr/>
          <p:nvPr/>
        </p:nvGrpSpPr>
        <p:grpSpPr>
          <a:xfrm>
            <a:off x="0" y="7456224"/>
            <a:ext cx="18288000" cy="2830776"/>
            <a:chOff x="538462" y="7426918"/>
            <a:chExt cx="17208791" cy="2370702"/>
          </a:xfrm>
        </p:grpSpPr>
        <p:pic>
          <p:nvPicPr>
            <p:cNvPr id="66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462" y="7426918"/>
              <a:ext cx="17208791" cy="23707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6585" y="2126984"/>
            <a:ext cx="10912544" cy="6426026"/>
            <a:chOff x="3686585" y="2126984"/>
            <a:chExt cx="10912544" cy="64260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585" y="2126984"/>
              <a:ext cx="10912544" cy="6426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5238" y="2514600"/>
            <a:ext cx="10095238" cy="5650794"/>
            <a:chOff x="4095238" y="2514600"/>
            <a:chExt cx="10095238" cy="5650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5238" y="2514600"/>
              <a:ext cx="10095238" cy="5650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95333" y="3615809"/>
            <a:ext cx="1861561" cy="605656"/>
            <a:chOff x="8212077" y="3461011"/>
            <a:chExt cx="1861561" cy="6056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2077" y="3461011"/>
              <a:ext cx="1861561" cy="6056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7325" y="5792889"/>
            <a:ext cx="6137576" cy="14286"/>
            <a:chOff x="6074069" y="5638091"/>
            <a:chExt cx="613757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4069" y="5638091"/>
              <a:ext cx="6137576" cy="1428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902076" y="3629939"/>
            <a:ext cx="248156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4376077" y="4149466"/>
            <a:ext cx="944213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분석</a:t>
            </a:r>
            <a:r>
              <a:rPr lang="en-US" altLang="ko-KR" sz="10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&amp;</a:t>
            </a:r>
            <a:r>
              <a:rPr lang="ko-KR" altLang="en-US" sz="10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설계</a:t>
            </a:r>
            <a:endParaRPr lang="en-US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044238" y="6069208"/>
            <a:ext cx="2404562" cy="515879"/>
            <a:chOff x="6122124" y="6780052"/>
            <a:chExt cx="2698633" cy="515879"/>
          </a:xfrm>
        </p:grpSpPr>
        <p:grpSp>
          <p:nvGrpSpPr>
            <p:cNvPr id="37" name="그룹 1007"/>
            <p:cNvGrpSpPr/>
            <p:nvPr/>
          </p:nvGrpSpPr>
          <p:grpSpPr>
            <a:xfrm>
              <a:off x="6122124" y="6780052"/>
              <a:ext cx="1950330" cy="515879"/>
              <a:chOff x="6122124" y="6780052"/>
              <a:chExt cx="1950330" cy="515879"/>
            </a:xfrm>
          </p:grpSpPr>
          <p:pic>
            <p:nvPicPr>
              <p:cNvPr id="40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22124" y="6780052"/>
                <a:ext cx="1950330" cy="515879"/>
              </a:xfrm>
              <a:prstGeom prst="rect">
                <a:avLst/>
              </a:prstGeom>
            </p:spPr>
          </p:pic>
        </p:grpSp>
        <p:sp>
          <p:nvSpPr>
            <p:cNvPr id="39" name="Object 27"/>
            <p:cNvSpPr txBox="1"/>
            <p:nvPr/>
          </p:nvSpPr>
          <p:spPr>
            <a:xfrm>
              <a:off x="6434749" y="6802477"/>
              <a:ext cx="2386008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# 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데이터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924800" y="6783159"/>
            <a:ext cx="3046159" cy="529451"/>
            <a:chOff x="4953000" y="5159276"/>
            <a:chExt cx="3233052" cy="552068"/>
          </a:xfrm>
        </p:grpSpPr>
        <p:grpSp>
          <p:nvGrpSpPr>
            <p:cNvPr id="56" name="그룹 55"/>
            <p:cNvGrpSpPr/>
            <p:nvPr/>
          </p:nvGrpSpPr>
          <p:grpSpPr>
            <a:xfrm>
              <a:off x="4953000" y="5159276"/>
              <a:ext cx="2743200" cy="552068"/>
              <a:chOff x="11148708" y="5340913"/>
              <a:chExt cx="2679583" cy="515879"/>
            </a:xfrm>
          </p:grpSpPr>
          <p:grpSp>
            <p:nvGrpSpPr>
              <p:cNvPr id="58" name="그룹 1007"/>
              <p:cNvGrpSpPr/>
              <p:nvPr/>
            </p:nvGrpSpPr>
            <p:grpSpPr>
              <a:xfrm>
                <a:off x="11148708" y="5340913"/>
                <a:ext cx="1950330" cy="515879"/>
                <a:chOff x="6122124" y="6780052"/>
                <a:chExt cx="1950330" cy="515879"/>
              </a:xfrm>
            </p:grpSpPr>
            <p:pic>
              <p:nvPicPr>
                <p:cNvPr id="62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122124" y="6780052"/>
                  <a:ext cx="1950330" cy="51587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그룹 1007"/>
              <p:cNvGrpSpPr/>
              <p:nvPr/>
            </p:nvGrpSpPr>
            <p:grpSpPr>
              <a:xfrm>
                <a:off x="11877961" y="5340913"/>
                <a:ext cx="1950330" cy="515879"/>
                <a:chOff x="6122124" y="6780052"/>
                <a:chExt cx="1950330" cy="515879"/>
              </a:xfrm>
            </p:grpSpPr>
            <p:pic>
              <p:nvPicPr>
                <p:cNvPr id="61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122124" y="6780052"/>
                  <a:ext cx="1950330" cy="515879"/>
                </a:xfrm>
                <a:prstGeom prst="rect">
                  <a:avLst/>
                </a:prstGeom>
              </p:spPr>
            </p:pic>
          </p:grpSp>
          <p:sp>
            <p:nvSpPr>
              <p:cNvPr id="60" name="직사각형 59"/>
              <p:cNvSpPr/>
              <p:nvPr/>
            </p:nvSpPr>
            <p:spPr>
              <a:xfrm>
                <a:off x="11671805" y="5358538"/>
                <a:ext cx="931749" cy="4707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7" name="Object 27"/>
            <p:cNvSpPr txBox="1"/>
            <p:nvPr/>
          </p:nvSpPr>
          <p:spPr>
            <a:xfrm>
              <a:off x="5196822" y="5197880"/>
              <a:ext cx="2989230" cy="4775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# 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산출물</a:t>
              </a:r>
              <a:r>
                <a:rPr lang="en-US" altLang="ko-KR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_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리스트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</p:grpSp>
      <p:grpSp>
        <p:nvGrpSpPr>
          <p:cNvPr id="69" name="그룹 1014"/>
          <p:cNvGrpSpPr/>
          <p:nvPr/>
        </p:nvGrpSpPr>
        <p:grpSpPr>
          <a:xfrm>
            <a:off x="2555749" y="957263"/>
            <a:ext cx="3012002" cy="2727059"/>
            <a:chOff x="6140404" y="3392762"/>
            <a:chExt cx="1800926" cy="1800926"/>
          </a:xfrm>
        </p:grpSpPr>
        <p:pic>
          <p:nvPicPr>
            <p:cNvPr id="7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0404" y="3392762"/>
              <a:ext cx="1800926" cy="180092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9677400" y="6042269"/>
            <a:ext cx="2612900" cy="515879"/>
            <a:chOff x="6122124" y="6780052"/>
            <a:chExt cx="2612900" cy="515879"/>
          </a:xfrm>
        </p:grpSpPr>
        <p:grpSp>
          <p:nvGrpSpPr>
            <p:cNvPr id="46" name="그룹 1007"/>
            <p:cNvGrpSpPr/>
            <p:nvPr/>
          </p:nvGrpSpPr>
          <p:grpSpPr>
            <a:xfrm>
              <a:off x="6122124" y="6780052"/>
              <a:ext cx="1950330" cy="515879"/>
              <a:chOff x="6122124" y="6780052"/>
              <a:chExt cx="1950330" cy="515879"/>
            </a:xfrm>
          </p:grpSpPr>
          <p:pic>
            <p:nvPicPr>
              <p:cNvPr id="49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22124" y="6780052"/>
                <a:ext cx="1950330" cy="515879"/>
              </a:xfrm>
              <a:prstGeom prst="rect">
                <a:avLst/>
              </a:prstGeom>
            </p:spPr>
          </p:pic>
        </p:grpSp>
        <p:sp>
          <p:nvSpPr>
            <p:cNvPr id="48" name="Object 27"/>
            <p:cNvSpPr txBox="1"/>
            <p:nvPr/>
          </p:nvSpPr>
          <p:spPr>
            <a:xfrm>
              <a:off x="6349016" y="6809474"/>
              <a:ext cx="2386008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# 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프로세스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02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1755701" y="9397886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수집 경로: </a:t>
            </a:r>
            <a:r>
              <a:rPr lang="ko-KR" altLang="en-US" sz="1600" dirty="0" err="1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kaggle</a:t>
            </a:r>
            <a:r>
              <a:rPr lang="ko-KR" altLang="en-US" sz="1600" dirty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CU-BEMS, </a:t>
            </a:r>
            <a:r>
              <a:rPr lang="ko-KR" altLang="en-US" sz="1600" dirty="0" err="1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smart</a:t>
            </a:r>
            <a:r>
              <a:rPr lang="ko-KR" altLang="en-US" sz="1600" dirty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 err="1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building</a:t>
            </a:r>
            <a:r>
              <a:rPr lang="ko-KR" altLang="en-US" sz="1600" dirty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 err="1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energy</a:t>
            </a:r>
            <a:r>
              <a:rPr lang="ko-KR" altLang="en-US" sz="1600" dirty="0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and IAQ </a:t>
            </a:r>
            <a:r>
              <a:rPr lang="ko-KR" altLang="en-US" sz="1600" dirty="0" err="1">
                <a:solidFill>
                  <a:srgbClr val="787878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data</a:t>
            </a:r>
            <a:endParaRPr lang="ko-KR" altLang="en-US" sz="1600" dirty="0">
              <a:solidFill>
                <a:srgbClr val="787878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764431" y="4147714"/>
            <a:ext cx="5941169" cy="87716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가구 데이터 </a:t>
            </a:r>
            <a:r>
              <a:rPr lang="en-US" altLang="ko-KR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 30</a:t>
            </a: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 단위</a:t>
            </a:r>
            <a:r>
              <a:rPr lang="en-US" altLang="ko-KR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 </a:t>
            </a: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단위 태양광</a:t>
            </a:r>
            <a:r>
              <a:rPr lang="en-US" altLang="ko-KR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발전량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4431" y="5768200"/>
            <a:ext cx="3824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  </a:t>
            </a: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가스</a:t>
            </a:r>
            <a:r>
              <a:rPr lang="en-US" altLang="ko-KR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전기 데이터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4431" y="7217967"/>
            <a:ext cx="6273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3.    </a:t>
            </a: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전력사용량 예측 경진대회 데이터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4431" y="8804600"/>
            <a:ext cx="540776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4.    </a:t>
            </a:r>
            <a:r>
              <a:rPr lang="ko-KR" altLang="en-US" sz="26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태국 빌딩 에너지 데이터</a:t>
            </a:r>
            <a:endParaRPr lang="en-US" altLang="ko-KR" sz="26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329139" y="5083075"/>
            <a:ext cx="3177698" cy="492443"/>
            <a:chOff x="1699102" y="4309260"/>
            <a:chExt cx="3177698" cy="492443"/>
          </a:xfrm>
        </p:grpSpPr>
        <p:sp>
          <p:nvSpPr>
            <p:cNvPr id="25" name="TextBox 24"/>
            <p:cNvSpPr txBox="1"/>
            <p:nvPr/>
          </p:nvSpPr>
          <p:spPr>
            <a:xfrm>
              <a:off x="1925342" y="4309260"/>
              <a:ext cx="29514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dirty="0">
                  <a:solidFill>
                    <a:srgbClr val="C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산업용 데이터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699102" y="4398128"/>
              <a:ext cx="226240" cy="211414"/>
              <a:chOff x="1219200" y="4358729"/>
              <a:chExt cx="228600" cy="251371"/>
            </a:xfrm>
          </p:grpSpPr>
          <p:cxnSp>
            <p:nvCxnSpPr>
              <p:cNvPr id="27" name="직선 연결선 26"/>
              <p:cNvCxnSpPr/>
              <p:nvPr/>
            </p:nvCxnSpPr>
            <p:spPr>
              <a:xfrm>
                <a:off x="1219200" y="4358729"/>
                <a:ext cx="0" cy="251371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 flipH="1">
                <a:off x="1219200" y="4600575"/>
                <a:ext cx="22860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그룹 28"/>
          <p:cNvGrpSpPr/>
          <p:nvPr/>
        </p:nvGrpSpPr>
        <p:grpSpPr>
          <a:xfrm>
            <a:off x="1348674" y="6376496"/>
            <a:ext cx="5688885" cy="492443"/>
            <a:chOff x="1687563" y="5874500"/>
            <a:chExt cx="5688885" cy="492443"/>
          </a:xfrm>
        </p:grpSpPr>
        <p:sp>
          <p:nvSpPr>
            <p:cNvPr id="30" name="직사각형 29"/>
            <p:cNvSpPr/>
            <p:nvPr/>
          </p:nvSpPr>
          <p:spPr>
            <a:xfrm>
              <a:off x="1902704" y="5874500"/>
              <a:ext cx="547374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600" dirty="0">
                  <a:solidFill>
                    <a:srgbClr val="C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15</a:t>
              </a:r>
              <a:r>
                <a:rPr lang="ko-KR" altLang="en-US" sz="2600" dirty="0">
                  <a:solidFill>
                    <a:srgbClr val="C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분 단위</a:t>
              </a:r>
              <a:r>
                <a:rPr lang="en-US" altLang="ko-KR" sz="2600" dirty="0">
                  <a:solidFill>
                    <a:srgbClr val="C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lang="ko-KR" altLang="en-US" sz="2600" dirty="0" err="1">
                  <a:solidFill>
                    <a:srgbClr val="C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칼럼명에</a:t>
              </a:r>
              <a:r>
                <a:rPr lang="ko-KR" altLang="en-US" sz="2600" dirty="0">
                  <a:solidFill>
                    <a:srgbClr val="C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시간 정보 기재</a:t>
              </a:r>
              <a:endParaRPr lang="en-US" altLang="ko-KR" sz="2600" dirty="0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687563" y="5916180"/>
              <a:ext cx="226240" cy="211414"/>
              <a:chOff x="1219200" y="4358729"/>
              <a:chExt cx="228600" cy="251371"/>
            </a:xfrm>
          </p:grpSpPr>
          <p:cxnSp>
            <p:nvCxnSpPr>
              <p:cNvPr id="32" name="직선 연결선 31"/>
              <p:cNvCxnSpPr/>
              <p:nvPr/>
            </p:nvCxnSpPr>
            <p:spPr>
              <a:xfrm>
                <a:off x="1219200" y="4358729"/>
                <a:ext cx="0" cy="251371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H="1">
                <a:off x="1219200" y="4600575"/>
                <a:ext cx="22860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그룹 33"/>
          <p:cNvGrpSpPr/>
          <p:nvPr/>
        </p:nvGrpSpPr>
        <p:grpSpPr>
          <a:xfrm>
            <a:off x="1334374" y="7869132"/>
            <a:ext cx="3820976" cy="492443"/>
            <a:chOff x="1699102" y="7676563"/>
            <a:chExt cx="3820976" cy="492443"/>
          </a:xfrm>
        </p:grpSpPr>
        <p:sp>
          <p:nvSpPr>
            <p:cNvPr id="35" name="직사각형 34"/>
            <p:cNvSpPr/>
            <p:nvPr/>
          </p:nvSpPr>
          <p:spPr>
            <a:xfrm>
              <a:off x="1925342" y="7676563"/>
              <a:ext cx="359473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600" dirty="0">
                  <a:solidFill>
                    <a:srgbClr val="C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1</a:t>
              </a:r>
              <a:r>
                <a:rPr lang="ko-KR" altLang="en-US" sz="2600" dirty="0">
                  <a:solidFill>
                    <a:srgbClr val="C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시간 단위 데이터</a:t>
              </a:r>
              <a:endParaRPr lang="en-US" altLang="ko-KR" sz="2600" dirty="0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1699102" y="7711370"/>
              <a:ext cx="226240" cy="211414"/>
              <a:chOff x="1219200" y="4358729"/>
              <a:chExt cx="228600" cy="251371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1219200" y="4358729"/>
                <a:ext cx="0" cy="251371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flipH="1">
                <a:off x="1219200" y="4600575"/>
                <a:ext cx="22860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46"/>
          <a:stretch/>
        </p:blipFill>
        <p:spPr>
          <a:xfrm>
            <a:off x="7037559" y="2780277"/>
            <a:ext cx="10594873" cy="643750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393939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contourClr>
              <a:srgbClr val="C0C0C0"/>
            </a:contourClr>
          </a:sp3d>
        </p:spPr>
      </p:pic>
      <p:grpSp>
        <p:nvGrpSpPr>
          <p:cNvPr id="40" name="그룹 1004"/>
          <p:cNvGrpSpPr/>
          <p:nvPr/>
        </p:nvGrpSpPr>
        <p:grpSpPr>
          <a:xfrm>
            <a:off x="2527047" y="1829119"/>
            <a:ext cx="1303260" cy="515879"/>
            <a:chOff x="8491227" y="1579063"/>
            <a:chExt cx="1303260" cy="515879"/>
          </a:xfrm>
        </p:grpSpPr>
        <p:pic>
          <p:nvPicPr>
            <p:cNvPr id="42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45" name="Object 37"/>
          <p:cNvSpPr txBox="1"/>
          <p:nvPr/>
        </p:nvSpPr>
        <p:spPr>
          <a:xfrm>
            <a:off x="2032265" y="1869740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46" name="Object 12"/>
          <p:cNvSpPr txBox="1"/>
          <p:nvPr/>
        </p:nvSpPr>
        <p:spPr>
          <a:xfrm>
            <a:off x="1201999" y="2404380"/>
            <a:ext cx="395335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데이터</a:t>
            </a:r>
            <a:r>
              <a:rPr lang="en-US" altLang="ko-KR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-</a:t>
            </a:r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수집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45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26630" y="5301730"/>
            <a:ext cx="10740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 latinLnBrk="1">
              <a:buFontTx/>
              <a:buChar char="-"/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층 별 에너지 데이터 제공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57200" indent="-457200" fontAlgn="base" latinLnBrk="1">
              <a:buFontTx/>
              <a:buChar char="-"/>
            </a:pP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 간격 에너지 데이터 제공 </a:t>
            </a:r>
            <a:endParaRPr lang="ko-KR" altLang="en-US" sz="32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223" y="4444889"/>
            <a:ext cx="5354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r>
              <a:rPr lang="en-US" altLang="ko-KR" sz="32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[</a:t>
            </a:r>
            <a:r>
              <a:rPr lang="ko-KR" altLang="en-US" sz="32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태국 빌딩 에너지 데이터</a:t>
            </a:r>
            <a:r>
              <a:rPr lang="en-US" altLang="ko-KR" sz="32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]</a:t>
            </a:r>
            <a:endParaRPr lang="ko-KR" altLang="en-US" sz="32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0" b="31746"/>
          <a:stretch/>
        </p:blipFill>
        <p:spPr>
          <a:xfrm>
            <a:off x="8742663" y="5083260"/>
            <a:ext cx="8184129" cy="4861859"/>
          </a:xfrm>
          <a:prstGeom prst="rect">
            <a:avLst/>
          </a:prstGeom>
          <a:ln w="38100">
            <a:solidFill>
              <a:srgbClr val="393939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771616" y="5083260"/>
            <a:ext cx="1896384" cy="4861859"/>
          </a:xfrm>
          <a:prstGeom prst="rect">
            <a:avLst/>
          </a:prstGeom>
          <a:noFill/>
          <a:ln w="57150"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663" y="1596119"/>
            <a:ext cx="8084067" cy="3233627"/>
          </a:xfrm>
          <a:prstGeom prst="rect">
            <a:avLst/>
          </a:prstGeom>
          <a:ln w="38100">
            <a:solidFill>
              <a:srgbClr val="393939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8771616" y="1612448"/>
            <a:ext cx="1979901" cy="3200969"/>
          </a:xfrm>
          <a:prstGeom prst="rect">
            <a:avLst/>
          </a:prstGeom>
          <a:noFill/>
          <a:ln w="57150"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1004"/>
          <p:cNvGrpSpPr/>
          <p:nvPr/>
        </p:nvGrpSpPr>
        <p:grpSpPr>
          <a:xfrm>
            <a:off x="2667450" y="2272018"/>
            <a:ext cx="1303260" cy="515879"/>
            <a:chOff x="8491227" y="1579063"/>
            <a:chExt cx="1303260" cy="515879"/>
          </a:xfrm>
        </p:grpSpPr>
        <p:pic>
          <p:nvPicPr>
            <p:cNvPr id="51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52" name="Object 37"/>
          <p:cNvSpPr txBox="1"/>
          <p:nvPr/>
        </p:nvSpPr>
        <p:spPr>
          <a:xfrm>
            <a:off x="2172668" y="2312639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53" name="Object 12"/>
          <p:cNvSpPr txBox="1"/>
          <p:nvPr/>
        </p:nvSpPr>
        <p:spPr>
          <a:xfrm>
            <a:off x="459839" y="2900760"/>
            <a:ext cx="56679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데이터</a:t>
            </a:r>
            <a:r>
              <a:rPr lang="en-US" altLang="ko-KR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-</a:t>
            </a:r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선정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200900"/>
            <a:ext cx="3293598" cy="2057400"/>
          </a:xfrm>
          <a:prstGeom prst="rect">
            <a:avLst/>
          </a:prstGeom>
        </p:spPr>
      </p:pic>
      <p:sp>
        <p:nvSpPr>
          <p:cNvPr id="55" name="모서리가 둥근 사각형 설명선 54"/>
          <p:cNvSpPr/>
          <p:nvPr/>
        </p:nvSpPr>
        <p:spPr>
          <a:xfrm>
            <a:off x="1037446" y="7384745"/>
            <a:ext cx="2679398" cy="1375144"/>
          </a:xfrm>
          <a:prstGeom prst="wedgeRoundRectCallout">
            <a:avLst>
              <a:gd name="adj1" fmla="val 73125"/>
              <a:gd name="adj2" fmla="val 31806"/>
              <a:gd name="adj3" fmla="val 16667"/>
            </a:avLst>
          </a:prstGeom>
          <a:solidFill>
            <a:schemeClr val="bg1"/>
          </a:solidFill>
          <a:ln w="38100"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높은 정보력</a:t>
            </a:r>
            <a:endParaRPr lang="en-US" altLang="ko-KR" sz="3600" dirty="0">
              <a:solidFill>
                <a:srgbClr val="39393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땅땅땅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48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文本框 9"/>
          <p:cNvSpPr txBox="1"/>
          <p:nvPr/>
        </p:nvSpPr>
        <p:spPr>
          <a:xfrm>
            <a:off x="123058" y="5425646"/>
            <a:ext cx="5924288" cy="1000274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 단위의 층 별</a:t>
            </a: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전자기기 별 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에너지 사용량 데이터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46"/>
          <a:stretch/>
        </p:blipFill>
        <p:spPr>
          <a:xfrm>
            <a:off x="7969755" y="1354911"/>
            <a:ext cx="8673092" cy="3672226"/>
          </a:xfrm>
          <a:prstGeom prst="rect">
            <a:avLst/>
          </a:prstGeom>
          <a:ln w="38100">
            <a:solidFill>
              <a:srgbClr val="3A76CC"/>
            </a:solidFill>
          </a:ln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726575"/>
              </p:ext>
            </p:extLst>
          </p:nvPr>
        </p:nvGraphicFramePr>
        <p:xfrm>
          <a:off x="6934201" y="5425646"/>
          <a:ext cx="10744199" cy="4516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667">
                  <a:extLst>
                    <a:ext uri="{9D8B030D-6E8A-4147-A177-3AD203B41FA5}">
                      <a16:colId xmlns:a16="http://schemas.microsoft.com/office/drawing/2014/main" val="3644219423"/>
                    </a:ext>
                  </a:extLst>
                </a:gridCol>
                <a:gridCol w="1061694">
                  <a:extLst>
                    <a:ext uri="{9D8B030D-6E8A-4147-A177-3AD203B41FA5}">
                      <a16:colId xmlns:a16="http://schemas.microsoft.com/office/drawing/2014/main" val="1976479914"/>
                    </a:ext>
                  </a:extLst>
                </a:gridCol>
                <a:gridCol w="2476501">
                  <a:extLst>
                    <a:ext uri="{9D8B030D-6E8A-4147-A177-3AD203B41FA5}">
                      <a16:colId xmlns:a16="http://schemas.microsoft.com/office/drawing/2014/main" val="2076849908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4034812524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2027145631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2812773436"/>
                    </a:ext>
                  </a:extLst>
                </a:gridCol>
                <a:gridCol w="907099">
                  <a:extLst>
                    <a:ext uri="{9D8B030D-6E8A-4147-A177-3AD203B41FA5}">
                      <a16:colId xmlns:a16="http://schemas.microsoft.com/office/drawing/2014/main" val="165258409"/>
                    </a:ext>
                  </a:extLst>
                </a:gridCol>
                <a:gridCol w="850262">
                  <a:extLst>
                    <a:ext uri="{9D8B030D-6E8A-4147-A177-3AD203B41FA5}">
                      <a16:colId xmlns:a16="http://schemas.microsoft.com/office/drawing/2014/main" val="3097651167"/>
                    </a:ext>
                  </a:extLst>
                </a:gridCol>
              </a:tblGrid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이름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컬럼 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크기</a:t>
                      </a:r>
                      <a:r>
                        <a:rPr lang="en-US" altLang="ko-KR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KB)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구역 개수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에어컨 개수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플러그 개수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조명 개수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769039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20,072/39,539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94338077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r>
                        <a:rPr lang="ko-KR" altLang="en-US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40,266/93,538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33460880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r>
                        <a:rPr lang="ko-KR" altLang="en-US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29,482/75,500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3292591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r>
                        <a:rPr lang="ko-KR" altLang="en-US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30,985/74,663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9869273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r>
                        <a:rPr lang="ko-KR" altLang="en-US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32,837/73,723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7791822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</a:t>
                      </a:r>
                      <a:r>
                        <a:rPr lang="ko-KR" altLang="en-US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33,406/61,242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6706097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r>
                        <a:rPr lang="ko-KR" altLang="en-US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33,657/77,020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588669"/>
                  </a:ext>
                </a:extLst>
              </a:tr>
            </a:tbl>
          </a:graphicData>
        </a:graphic>
      </p:graphicFrame>
      <p:grpSp>
        <p:nvGrpSpPr>
          <p:cNvPr id="21" name="그룹 1004"/>
          <p:cNvGrpSpPr/>
          <p:nvPr/>
        </p:nvGrpSpPr>
        <p:grpSpPr>
          <a:xfrm>
            <a:off x="2590800" y="2781300"/>
            <a:ext cx="1303260" cy="515879"/>
            <a:chOff x="8491227" y="1579063"/>
            <a:chExt cx="1303260" cy="515879"/>
          </a:xfrm>
        </p:grpSpPr>
        <p:pic>
          <p:nvPicPr>
            <p:cNvPr id="2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25" name="Object 37"/>
          <p:cNvSpPr txBox="1"/>
          <p:nvPr/>
        </p:nvSpPr>
        <p:spPr>
          <a:xfrm>
            <a:off x="2096018" y="2821921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26" name="Object 12"/>
          <p:cNvSpPr txBox="1"/>
          <p:nvPr/>
        </p:nvSpPr>
        <p:spPr>
          <a:xfrm>
            <a:off x="372404" y="3383323"/>
            <a:ext cx="566844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데이터</a:t>
            </a:r>
            <a:r>
              <a:rPr lang="en-US" altLang="ko-KR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-</a:t>
            </a:r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분석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49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文本框 9"/>
          <p:cNvSpPr txBox="1"/>
          <p:nvPr/>
        </p:nvSpPr>
        <p:spPr>
          <a:xfrm>
            <a:off x="1000198" y="4315925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구조 확인 및 </a:t>
            </a:r>
            <a:r>
              <a:rPr lang="ko-KR" altLang="en-US" sz="2800" b="1" dirty="0" err="1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라벨링</a:t>
            </a:r>
            <a:endParaRPr lang="en-US" altLang="ko-KR" sz="28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" name="文本框 9"/>
          <p:cNvSpPr txBox="1"/>
          <p:nvPr/>
        </p:nvSpPr>
        <p:spPr>
          <a:xfrm>
            <a:off x="1067296" y="5105025"/>
            <a:ext cx="5767876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프레임 구조 확인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1"/>
          <a:stretch/>
        </p:blipFill>
        <p:spPr>
          <a:xfrm>
            <a:off x="8039205" y="1562100"/>
            <a:ext cx="8686800" cy="459325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3A76CC"/>
            </a:solidFill>
          </a:ln>
          <a:effectLst/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18" y="6407013"/>
            <a:ext cx="8686800" cy="326817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3A76CC"/>
            </a:solidFill>
          </a:ln>
          <a:effectLst/>
        </p:spPr>
      </p:pic>
      <p:sp>
        <p:nvSpPr>
          <p:cNvPr id="21" name="文本框 9"/>
          <p:cNvSpPr txBox="1"/>
          <p:nvPr/>
        </p:nvSpPr>
        <p:spPr>
          <a:xfrm>
            <a:off x="1065534" y="6540913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이상치 제거</a:t>
            </a:r>
            <a:endParaRPr lang="en-US" altLang="ko-KR" sz="28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1004230" y="7322334"/>
            <a:ext cx="5767876" cy="12464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457200" indent="-457200">
              <a:buFontTx/>
              <a:buChar char="-"/>
            </a:pPr>
            <a:r>
              <a:rPr lang="en-US" altLang="ko-KR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Box Plot </a:t>
            </a: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이상치 시각화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이상치 제거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013339" y="1507786"/>
            <a:ext cx="12274661" cy="8779214"/>
            <a:chOff x="-7926842" y="9077057"/>
            <a:chExt cx="12381995" cy="8763000"/>
          </a:xfrm>
        </p:grpSpPr>
        <p:sp>
          <p:nvSpPr>
            <p:cNvPr id="24" name="직사각형 23"/>
            <p:cNvSpPr/>
            <p:nvPr/>
          </p:nvSpPr>
          <p:spPr>
            <a:xfrm>
              <a:off x="-7926842" y="9077057"/>
              <a:ext cx="12381995" cy="87630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1159" y="9311914"/>
              <a:ext cx="4876800" cy="39473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rnd">
              <a:solidFill>
                <a:srgbClr val="3A76CC"/>
              </a:solidFill>
            </a:ln>
            <a:effectLst/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25336" y="13303918"/>
              <a:ext cx="4876800" cy="40272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rnd">
              <a:solidFill>
                <a:srgbClr val="3A76CC"/>
              </a:solidFill>
            </a:ln>
            <a:effectLst/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754172" y="13303918"/>
              <a:ext cx="6598039" cy="29788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rnd">
              <a:solidFill>
                <a:srgbClr val="3A76CC"/>
              </a:solidFill>
            </a:ln>
            <a:effectLst/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751625" y="10406355"/>
              <a:ext cx="6595492" cy="28547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rnd">
              <a:solidFill>
                <a:srgbClr val="3A76CC"/>
              </a:solidFill>
            </a:ln>
            <a:effectLst/>
          </p:spPr>
        </p:pic>
      </p:grpSp>
      <p:grpSp>
        <p:nvGrpSpPr>
          <p:cNvPr id="30" name="그룹 1004"/>
          <p:cNvGrpSpPr/>
          <p:nvPr/>
        </p:nvGrpSpPr>
        <p:grpSpPr>
          <a:xfrm>
            <a:off x="2527047" y="1829119"/>
            <a:ext cx="1303260" cy="515879"/>
            <a:chOff x="8491227" y="1579063"/>
            <a:chExt cx="1303260" cy="515879"/>
          </a:xfrm>
        </p:grpSpPr>
        <p:pic>
          <p:nvPicPr>
            <p:cNvPr id="31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32" name="Object 37"/>
          <p:cNvSpPr txBox="1"/>
          <p:nvPr/>
        </p:nvSpPr>
        <p:spPr>
          <a:xfrm>
            <a:off x="2032265" y="1869740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33" name="Object 12"/>
          <p:cNvSpPr txBox="1"/>
          <p:nvPr/>
        </p:nvSpPr>
        <p:spPr>
          <a:xfrm>
            <a:off x="-532767" y="2531901"/>
            <a:ext cx="74228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데이터</a:t>
            </a:r>
            <a:r>
              <a:rPr lang="en-US" altLang="ko-KR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-</a:t>
            </a:r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전처리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7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文本框 9"/>
          <p:cNvSpPr txBox="1"/>
          <p:nvPr/>
        </p:nvSpPr>
        <p:spPr>
          <a:xfrm>
            <a:off x="182305" y="4654719"/>
            <a:ext cx="5837495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24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24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시간대 별 에너지 사용량 시각화</a:t>
            </a:r>
            <a:endParaRPr lang="en-US" altLang="ko-KR" sz="24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06" y="1313686"/>
            <a:ext cx="5641555" cy="469382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3A76CC"/>
            </a:solidFill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275" y="1313686"/>
            <a:ext cx="5181600" cy="448710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3A76CC"/>
            </a:solidFill>
          </a:ln>
          <a:effectLst/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06" y="6007507"/>
            <a:ext cx="5641555" cy="388529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3A76CC"/>
            </a:solidFill>
          </a:ln>
          <a:effectLst/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275" y="5847572"/>
            <a:ext cx="5200650" cy="404523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3A76CC"/>
            </a:solidFill>
          </a:ln>
          <a:effectLst/>
        </p:spPr>
      </p:pic>
      <p:grpSp>
        <p:nvGrpSpPr>
          <p:cNvPr id="22" name="그룹 21"/>
          <p:cNvGrpSpPr/>
          <p:nvPr/>
        </p:nvGrpSpPr>
        <p:grpSpPr>
          <a:xfrm>
            <a:off x="6463063" y="936465"/>
            <a:ext cx="11627722" cy="9104383"/>
            <a:chOff x="6279278" y="992117"/>
            <a:chExt cx="11627722" cy="9104383"/>
          </a:xfrm>
        </p:grpSpPr>
        <p:sp>
          <p:nvSpPr>
            <p:cNvPr id="23" name="직사각형 22"/>
            <p:cNvSpPr/>
            <p:nvPr/>
          </p:nvSpPr>
          <p:spPr>
            <a:xfrm>
              <a:off x="6279278" y="992117"/>
              <a:ext cx="11627722" cy="9104383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5467511"/>
              <a:ext cx="8991600" cy="4394395"/>
            </a:xfrm>
            <a:prstGeom prst="rect">
              <a:avLst/>
            </a:prstGeom>
            <a:ln w="38100">
              <a:solidFill>
                <a:srgbClr val="3A76CC"/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1314450"/>
              <a:ext cx="8991600" cy="4011656"/>
            </a:xfrm>
            <a:prstGeom prst="rect">
              <a:avLst/>
            </a:prstGeom>
            <a:ln w="38100">
              <a:solidFill>
                <a:srgbClr val="3A76CC"/>
              </a:solidFill>
            </a:ln>
          </p:spPr>
        </p:pic>
      </p:grpSp>
      <p:sp>
        <p:nvSpPr>
          <p:cNvPr id="26" name="文本框 9"/>
          <p:cNvSpPr txBox="1"/>
          <p:nvPr/>
        </p:nvSpPr>
        <p:spPr>
          <a:xfrm>
            <a:off x="34489" y="5702549"/>
            <a:ext cx="5837495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24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24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요일 별 에너지 사용량 시각화</a:t>
            </a:r>
            <a:endParaRPr lang="en-US" altLang="ko-KR" sz="24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252258" y="6747261"/>
            <a:ext cx="5837495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24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24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시간</a:t>
            </a:r>
            <a:r>
              <a:rPr lang="en-US" altLang="ko-KR" sz="24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4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층 별 에너지 사용량 시각화</a:t>
            </a:r>
            <a:endParaRPr lang="en-US" altLang="ko-KR" sz="24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590951" y="7803125"/>
            <a:ext cx="5837495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24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2400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시간 별 건물 전체 에너지 사용량 시각화</a:t>
            </a:r>
            <a:endParaRPr lang="en-US" altLang="ko-KR" sz="24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9" name="그룹 1004"/>
          <p:cNvGrpSpPr/>
          <p:nvPr/>
        </p:nvGrpSpPr>
        <p:grpSpPr>
          <a:xfrm>
            <a:off x="2527047" y="1829119"/>
            <a:ext cx="1303260" cy="515879"/>
            <a:chOff x="8491227" y="1579063"/>
            <a:chExt cx="1303260" cy="515879"/>
          </a:xfrm>
        </p:grpSpPr>
        <p:pic>
          <p:nvPicPr>
            <p:cNvPr id="30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32" name="Object 37"/>
          <p:cNvSpPr txBox="1"/>
          <p:nvPr/>
        </p:nvSpPr>
        <p:spPr>
          <a:xfrm>
            <a:off x="2032265" y="1869740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33" name="Object 12"/>
          <p:cNvSpPr txBox="1"/>
          <p:nvPr/>
        </p:nvSpPr>
        <p:spPr>
          <a:xfrm>
            <a:off x="-516322" y="2495979"/>
            <a:ext cx="738999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데이터</a:t>
            </a:r>
            <a:r>
              <a:rPr lang="en-US" altLang="ko-KR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-</a:t>
            </a:r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시각화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53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텍스트, 스크린샷, 사각형, 직사각형이(가) 표시된 사진&#10;&#10;자동 생성된 설명"/>
          <p:cNvPicPr/>
          <p:nvPr/>
        </p:nvPicPr>
        <p:blipFill>
          <a:blip r:embed="rId2"/>
          <a:stretch>
            <a:fillRect/>
          </a:stretch>
        </p:blipFill>
        <p:spPr>
          <a:xfrm>
            <a:off x="10220325" y="5301045"/>
            <a:ext cx="7543800" cy="4317036"/>
          </a:xfrm>
          <a:prstGeom prst="rect">
            <a:avLst/>
          </a:prstGeom>
          <a:ln w="38100">
            <a:solidFill>
              <a:srgbClr val="558ED5"/>
            </a:solidFill>
          </a:ln>
        </p:spPr>
      </p:pic>
      <p:pic>
        <p:nvPicPr>
          <p:cNvPr id="20" name="그림 19" descr="텍스트, 스크린샷, 폰트, 번호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8058811" y="1845821"/>
            <a:ext cx="7543799" cy="3198656"/>
          </a:xfrm>
          <a:prstGeom prst="rect">
            <a:avLst/>
          </a:prstGeom>
          <a:ln w="38100">
            <a:solidFill>
              <a:srgbClr val="558ED5"/>
            </a:solidFill>
          </a:ln>
        </p:spPr>
      </p:pic>
      <p:sp>
        <p:nvSpPr>
          <p:cNvPr id="21" name="文本框 9"/>
          <p:cNvSpPr txBox="1"/>
          <p:nvPr/>
        </p:nvSpPr>
        <p:spPr>
          <a:xfrm>
            <a:off x="749010" y="4186131"/>
            <a:ext cx="5013141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선정 </a:t>
            </a:r>
            <a:r>
              <a:rPr lang="en-US" altLang="ko-KR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(1)</a:t>
            </a:r>
            <a:r>
              <a:rPr lang="ko-KR" altLang="en-US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32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1268414" y="5034697"/>
            <a:ext cx="7716429" cy="553998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7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7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날씨 정보를 고려한 에너지 예측 </a:t>
            </a:r>
            <a:r>
              <a:rPr lang="en-US" altLang="ko-KR" sz="27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27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공조 방식</a:t>
            </a:r>
            <a:r>
              <a:rPr lang="en-US" altLang="ko-KR" sz="27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</p:txBody>
      </p:sp>
      <p:sp>
        <p:nvSpPr>
          <p:cNvPr id="23" name="文本框 9"/>
          <p:cNvSpPr txBox="1"/>
          <p:nvPr/>
        </p:nvSpPr>
        <p:spPr>
          <a:xfrm>
            <a:off x="1268414" y="6977719"/>
            <a:ext cx="5767876" cy="553998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7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7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날씨 데이터 </a:t>
            </a:r>
            <a:r>
              <a:rPr lang="ko-KR" altLang="en-US" sz="2700" dirty="0" err="1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크롤링</a:t>
            </a:r>
            <a:r>
              <a:rPr lang="ko-KR" altLang="en-US" sz="27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7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1268414" y="5995238"/>
            <a:ext cx="5767876" cy="553998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7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LSTM</a:t>
            </a:r>
            <a:r>
              <a:rPr lang="ko-KR" altLang="en-US" sz="27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으로 </a:t>
            </a:r>
            <a:r>
              <a:rPr lang="ko-KR" altLang="en-US" sz="2700" dirty="0" err="1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결측치</a:t>
            </a:r>
            <a:r>
              <a:rPr lang="ko-KR" altLang="en-US" sz="27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처리  </a:t>
            </a:r>
            <a:endParaRPr lang="en-US" altLang="ko-KR" sz="27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文本框 9"/>
          <p:cNvSpPr txBox="1"/>
          <p:nvPr/>
        </p:nvSpPr>
        <p:spPr>
          <a:xfrm>
            <a:off x="977385" y="7852529"/>
            <a:ext cx="6576124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8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태국 데이터의 특수성 </a:t>
            </a:r>
            <a:r>
              <a:rPr lang="en-US" altLang="ko-KR" sz="28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 </a:t>
            </a:r>
            <a:r>
              <a:rPr lang="ko-KR" altLang="en-US" sz="28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상관관계가 낮음</a:t>
            </a:r>
            <a:endParaRPr lang="en-US" altLang="ko-KR" sz="28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6327870" y="4755591"/>
            <a:ext cx="5632259" cy="10618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>
              <a:lnSpc>
                <a:spcPct val="150000"/>
              </a:lnSpc>
            </a:pPr>
            <a:r>
              <a:rPr lang="en-US" altLang="ko-KR" sz="4000" b="1" spc="300" dirty="0">
                <a:solidFill>
                  <a:schemeClr val="accent6">
                    <a:lumMod val="20000"/>
                    <a:lumOff val="8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X </a:t>
            </a:r>
            <a:r>
              <a:rPr lang="ko-KR" altLang="en-US" sz="4000" b="1" spc="300" dirty="0">
                <a:solidFill>
                  <a:schemeClr val="accent6">
                    <a:lumMod val="20000"/>
                    <a:lumOff val="8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적합하지 않음</a:t>
            </a:r>
            <a:r>
              <a:rPr lang="en-US" altLang="ko-KR" sz="4000" b="1" spc="300" dirty="0">
                <a:solidFill>
                  <a:schemeClr val="accent6">
                    <a:lumMod val="20000"/>
                    <a:lumOff val="8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 X</a:t>
            </a:r>
          </a:p>
        </p:txBody>
      </p:sp>
      <p:grpSp>
        <p:nvGrpSpPr>
          <p:cNvPr id="28" name="그룹 1004"/>
          <p:cNvGrpSpPr/>
          <p:nvPr/>
        </p:nvGrpSpPr>
        <p:grpSpPr>
          <a:xfrm>
            <a:off x="2527047" y="1829119"/>
            <a:ext cx="1303260" cy="515879"/>
            <a:chOff x="8491227" y="1579063"/>
            <a:chExt cx="1303260" cy="515879"/>
          </a:xfrm>
        </p:grpSpPr>
        <p:pic>
          <p:nvPicPr>
            <p:cNvPr id="29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30" name="Object 37"/>
          <p:cNvSpPr txBox="1"/>
          <p:nvPr/>
        </p:nvSpPr>
        <p:spPr>
          <a:xfrm>
            <a:off x="2032265" y="1869740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31" name="Object 12"/>
          <p:cNvSpPr txBox="1"/>
          <p:nvPr/>
        </p:nvSpPr>
        <p:spPr>
          <a:xfrm>
            <a:off x="-647067" y="2523084"/>
            <a:ext cx="765148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데이터</a:t>
            </a:r>
            <a:r>
              <a:rPr lang="en-US" altLang="ko-KR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-</a:t>
            </a:r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모델링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14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文本框 9"/>
          <p:cNvSpPr txBox="1"/>
          <p:nvPr/>
        </p:nvSpPr>
        <p:spPr>
          <a:xfrm>
            <a:off x="1328982" y="3798275"/>
            <a:ext cx="5013141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선정 </a:t>
            </a:r>
            <a:r>
              <a:rPr lang="en-US" altLang="ko-KR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(2)</a:t>
            </a:r>
            <a:r>
              <a:rPr lang="ko-KR" altLang="en-US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32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" name="文本框 9"/>
          <p:cNvSpPr txBox="1"/>
          <p:nvPr/>
        </p:nvSpPr>
        <p:spPr>
          <a:xfrm>
            <a:off x="1903641" y="4493566"/>
            <a:ext cx="6333715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Fb Prophet </a:t>
            </a:r>
            <a:r>
              <a:rPr lang="ko-KR" altLang="en-US" sz="32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</a:t>
            </a:r>
            <a:r>
              <a:rPr lang="en-US" altLang="ko-KR" sz="32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3840250" y="9533529"/>
            <a:ext cx="35495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참조 논문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Forecasting at Scale]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2133600" y="5219700"/>
            <a:ext cx="3718010" cy="198515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유연한 모델 구조</a:t>
            </a:r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휴일에 따른 변동성 반영</a:t>
            </a:r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효과적인 계절성 모델링</a:t>
            </a:r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1328983" y="6984580"/>
            <a:ext cx="3181908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특성 </a:t>
            </a:r>
            <a:endParaRPr lang="en-US" altLang="ko-KR" sz="32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5" name="文本框 9"/>
          <p:cNvSpPr txBox="1"/>
          <p:nvPr/>
        </p:nvSpPr>
        <p:spPr>
          <a:xfrm>
            <a:off x="1903642" y="7576327"/>
            <a:ext cx="4020095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Prophet </a:t>
            </a:r>
            <a:r>
              <a:rPr lang="ko-KR" altLang="en-US" sz="32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모형</a:t>
            </a:r>
            <a:r>
              <a:rPr lang="en-US" altLang="ko-KR" sz="32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</a:p>
        </p:txBody>
      </p:sp>
      <p:sp>
        <p:nvSpPr>
          <p:cNvPr id="26" name="文本框 9"/>
          <p:cNvSpPr txBox="1"/>
          <p:nvPr/>
        </p:nvSpPr>
        <p:spPr>
          <a:xfrm>
            <a:off x="2133601" y="8275970"/>
            <a:ext cx="4208522" cy="12464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  </a:t>
            </a: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트렌드</a:t>
            </a:r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(growth) </a:t>
            </a: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계절성</a:t>
            </a:r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(seasonality)</a:t>
            </a: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휴일</a:t>
            </a:r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(holidays)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50" y="2399282"/>
            <a:ext cx="7086600" cy="7010166"/>
          </a:xfrm>
          <a:prstGeom prst="rect">
            <a:avLst/>
          </a:prstGeom>
          <a:ln w="38100">
            <a:solidFill>
              <a:srgbClr val="558ED5"/>
            </a:solidFill>
          </a:ln>
        </p:spPr>
      </p:pic>
      <p:grpSp>
        <p:nvGrpSpPr>
          <p:cNvPr id="29" name="그룹 1004"/>
          <p:cNvGrpSpPr/>
          <p:nvPr/>
        </p:nvGrpSpPr>
        <p:grpSpPr>
          <a:xfrm>
            <a:off x="3023913" y="1746517"/>
            <a:ext cx="1303260" cy="515879"/>
            <a:chOff x="8491227" y="1579063"/>
            <a:chExt cx="1303260" cy="515879"/>
          </a:xfrm>
        </p:grpSpPr>
        <p:pic>
          <p:nvPicPr>
            <p:cNvPr id="30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31" name="Object 37"/>
          <p:cNvSpPr txBox="1"/>
          <p:nvPr/>
        </p:nvSpPr>
        <p:spPr>
          <a:xfrm>
            <a:off x="2529131" y="1787138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32" name="Object 12"/>
          <p:cNvSpPr txBox="1"/>
          <p:nvPr/>
        </p:nvSpPr>
        <p:spPr>
          <a:xfrm>
            <a:off x="593532" y="2373163"/>
            <a:ext cx="616401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데이터</a:t>
            </a:r>
            <a:r>
              <a:rPr lang="en-US" altLang="ko-KR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-</a:t>
            </a:r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모델링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81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311492" y="3613177"/>
            <a:ext cx="2459328" cy="338554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세부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파라미터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내부동작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공식</a:t>
            </a:r>
          </a:p>
        </p:txBody>
      </p:sp>
      <p:sp>
        <p:nvSpPr>
          <p:cNvPr id="30" name="文本框 9"/>
          <p:cNvSpPr txBox="1"/>
          <p:nvPr/>
        </p:nvSpPr>
        <p:spPr>
          <a:xfrm>
            <a:off x="1150257" y="5331444"/>
            <a:ext cx="5013141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32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특성 </a:t>
            </a:r>
            <a:endParaRPr lang="en-US" altLang="ko-KR" sz="32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1259469" y="6289560"/>
            <a:ext cx="7531403" cy="143116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 </a:t>
            </a: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연도</a:t>
            </a:r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주간 추세</a:t>
            </a:r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일간 변화에 대한 </a:t>
            </a:r>
            <a:r>
              <a:rPr lang="ko-KR" altLang="en-US" sz="2400" b="1" dirty="0" err="1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파라미터를</a:t>
            </a: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가짐</a:t>
            </a:r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 Prophet</a:t>
            </a: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결과 주</a:t>
            </a:r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 단위 주기성 포착 가능 </a:t>
            </a:r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2" name="그림 31" descr="텍스트, 라인, 도표, 그래프이(가) 표시된 사진&#10;&#10;자동 생성된 설명"/>
          <p:cNvPicPr/>
          <p:nvPr/>
        </p:nvPicPr>
        <p:blipFill>
          <a:blip r:embed="rId2"/>
          <a:stretch>
            <a:fillRect/>
          </a:stretch>
        </p:blipFill>
        <p:spPr>
          <a:xfrm>
            <a:off x="9945224" y="4228267"/>
            <a:ext cx="7164632" cy="3468237"/>
          </a:xfrm>
          <a:prstGeom prst="rect">
            <a:avLst/>
          </a:prstGeom>
          <a:ln w="38100">
            <a:solidFill>
              <a:srgbClr val="558ED5"/>
            </a:solidFill>
          </a:ln>
        </p:spPr>
      </p:pic>
      <p:pic>
        <p:nvPicPr>
          <p:cNvPr id="33" name="그림 32" descr="라인, 그래프, 스크린샷, 텍스트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9958840" y="7848755"/>
            <a:ext cx="7164632" cy="2065685"/>
          </a:xfrm>
          <a:prstGeom prst="rect">
            <a:avLst/>
          </a:prstGeom>
          <a:ln w="38100">
            <a:solidFill>
              <a:srgbClr val="558ED5"/>
            </a:solidFill>
          </a:ln>
        </p:spPr>
      </p:pic>
      <p:pic>
        <p:nvPicPr>
          <p:cNvPr id="36" name="그림 35" descr="텍스트, 폰트, 화이트, 스크린샷이(가) 표시된 사진&#10;&#10;자동 생성된 설명"/>
          <p:cNvPicPr/>
          <p:nvPr/>
        </p:nvPicPr>
        <p:blipFill>
          <a:blip r:embed="rId4"/>
          <a:stretch>
            <a:fillRect/>
          </a:stretch>
        </p:blipFill>
        <p:spPr>
          <a:xfrm>
            <a:off x="9871283" y="1338984"/>
            <a:ext cx="7278932" cy="2171874"/>
          </a:xfrm>
          <a:prstGeom prst="rect">
            <a:avLst/>
          </a:prstGeom>
          <a:ln w="38100">
            <a:solidFill>
              <a:srgbClr val="558ED5"/>
            </a:solidFill>
          </a:ln>
        </p:spPr>
      </p:pic>
      <p:grpSp>
        <p:nvGrpSpPr>
          <p:cNvPr id="25" name="그룹 1004"/>
          <p:cNvGrpSpPr/>
          <p:nvPr/>
        </p:nvGrpSpPr>
        <p:grpSpPr>
          <a:xfrm>
            <a:off x="3005200" y="2620261"/>
            <a:ext cx="1303260" cy="515879"/>
            <a:chOff x="8491227" y="1579063"/>
            <a:chExt cx="1303260" cy="515879"/>
          </a:xfrm>
        </p:grpSpPr>
        <p:pic>
          <p:nvPicPr>
            <p:cNvPr id="26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510418" y="2660882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38" name="Object 12"/>
          <p:cNvSpPr txBox="1"/>
          <p:nvPr/>
        </p:nvSpPr>
        <p:spPr>
          <a:xfrm>
            <a:off x="70161" y="3388166"/>
            <a:ext cx="717333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데이터</a:t>
            </a:r>
            <a:r>
              <a:rPr lang="en-US" altLang="ko-KR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-</a:t>
            </a:r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모델링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72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34432" y="1370370"/>
            <a:ext cx="4202198" cy="8323810"/>
            <a:chOff x="634432" y="1370370"/>
            <a:chExt cx="4202198" cy="8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432" y="1370370"/>
              <a:ext cx="4202198" cy="8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12576" y="1370370"/>
            <a:ext cx="4202198" cy="8323810"/>
            <a:chOff x="4912576" y="1370370"/>
            <a:chExt cx="4202198" cy="83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2576" y="1370370"/>
              <a:ext cx="4202198" cy="8323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90720" y="1370370"/>
            <a:ext cx="4202198" cy="8323810"/>
            <a:chOff x="9190720" y="1370370"/>
            <a:chExt cx="4202198" cy="83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0720" y="1370370"/>
              <a:ext cx="4202198" cy="8323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68864" y="1370370"/>
            <a:ext cx="4202198" cy="8323810"/>
            <a:chOff x="13468864" y="1370370"/>
            <a:chExt cx="4202198" cy="8323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8864" y="1370370"/>
              <a:ext cx="4202198" cy="8323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50656" y="3652849"/>
            <a:ext cx="1343753" cy="515879"/>
            <a:chOff x="2063655" y="2751118"/>
            <a:chExt cx="1343753" cy="5158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3655" y="2751118"/>
              <a:ext cx="1343753" cy="51587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654252" y="3695703"/>
            <a:ext cx="2157927" cy="535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094040" y="6655594"/>
            <a:ext cx="325698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개요</a:t>
            </a:r>
            <a:endParaRPr lang="en-US" sz="5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0261761" y="4155523"/>
            <a:ext cx="2001989" cy="2001989"/>
            <a:chOff x="14568969" y="3322291"/>
            <a:chExt cx="2001989" cy="20019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68969" y="3322291"/>
              <a:ext cx="2001989" cy="20019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55787" y="4189773"/>
            <a:ext cx="1933491" cy="1933491"/>
            <a:chOff x="1768786" y="3288042"/>
            <a:chExt cx="1933491" cy="193349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8786" y="3288042"/>
              <a:ext cx="1933491" cy="19334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714689" y="4287350"/>
            <a:ext cx="1853944" cy="1853944"/>
            <a:chOff x="10416392" y="3337003"/>
            <a:chExt cx="1853944" cy="18539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6392" y="3337003"/>
              <a:ext cx="1853944" cy="18539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127405" y="4294493"/>
            <a:ext cx="1800926" cy="1800926"/>
            <a:chOff x="6140404" y="3392762"/>
            <a:chExt cx="1800926" cy="18009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0404" y="3392762"/>
              <a:ext cx="1800926" cy="18009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41524" y="3652849"/>
            <a:ext cx="1343753" cy="515879"/>
            <a:chOff x="6354523" y="2751118"/>
            <a:chExt cx="1343753" cy="51587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4523" y="2751118"/>
              <a:ext cx="1343753" cy="515879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5940925" y="3695702"/>
            <a:ext cx="2157927" cy="535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590880" y="3652849"/>
            <a:ext cx="1343753" cy="515879"/>
            <a:chOff x="10603879" y="2751118"/>
            <a:chExt cx="1343753" cy="51587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3879" y="2751118"/>
              <a:ext cx="1343753" cy="515879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0215068" y="3695701"/>
            <a:ext cx="2157927" cy="535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Part.03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4869025" y="3652849"/>
            <a:ext cx="1343753" cy="515879"/>
            <a:chOff x="14882024" y="2751118"/>
            <a:chExt cx="1343753" cy="51587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2024" y="2751118"/>
              <a:ext cx="1343753" cy="515879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4478000" y="3695700"/>
            <a:ext cx="2157927" cy="535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Part.04</a:t>
            </a:r>
            <a:endParaRPr 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6" name="직사각형 55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>
              <a:stCxn id="56" idx="1"/>
              <a:endCxn id="56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모서리가 둥근 직사각형 59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형 화살표 6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Object 25"/>
          <p:cNvSpPr txBox="1"/>
          <p:nvPr/>
        </p:nvSpPr>
        <p:spPr>
          <a:xfrm>
            <a:off x="4618729" y="6655594"/>
            <a:ext cx="480231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분석</a:t>
            </a:r>
            <a:r>
              <a:rPr lang="en-US" altLang="ko-KR" sz="54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&amp;</a:t>
            </a:r>
            <a:r>
              <a:rPr lang="ko-KR" altLang="en-US" sz="54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설계</a:t>
            </a:r>
            <a:endParaRPr lang="en-US" sz="5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83" name="Object 25"/>
          <p:cNvSpPr txBox="1"/>
          <p:nvPr/>
        </p:nvSpPr>
        <p:spPr>
          <a:xfrm>
            <a:off x="9095724" y="6451207"/>
            <a:ext cx="4297194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화면 정의</a:t>
            </a:r>
            <a:endParaRPr lang="en-US" altLang="ko-KR" sz="5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  <a:p>
            <a:pPr algn="ctr"/>
            <a:r>
              <a:rPr lang="ko-KR" altLang="en-US" sz="54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구현 기능</a:t>
            </a:r>
            <a:endParaRPr lang="en-US" sz="5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48" name="Object 25"/>
          <p:cNvSpPr txBox="1"/>
          <p:nvPr/>
        </p:nvSpPr>
        <p:spPr>
          <a:xfrm>
            <a:off x="13929970" y="6655594"/>
            <a:ext cx="322186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시연</a:t>
            </a:r>
            <a:endParaRPr lang="en-US" sz="5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文本框 9"/>
          <p:cNvSpPr txBox="1"/>
          <p:nvPr/>
        </p:nvSpPr>
        <p:spPr>
          <a:xfrm>
            <a:off x="1132351" y="3830665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전처리 및 학습</a:t>
            </a:r>
            <a:r>
              <a:rPr lang="en-US" altLang="ko-KR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sp>
        <p:nvSpPr>
          <p:cNvPr id="18" name="文本框 9"/>
          <p:cNvSpPr txBox="1"/>
          <p:nvPr/>
        </p:nvSpPr>
        <p:spPr>
          <a:xfrm>
            <a:off x="1189301" y="4429503"/>
            <a:ext cx="3649202" cy="87716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라벨링</a:t>
            </a:r>
            <a:r>
              <a:rPr lang="en-US" altLang="ko-KR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이상치 제거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 학습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1168077" y="5697276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초기화</a:t>
            </a:r>
            <a:r>
              <a:rPr lang="en-US" altLang="ko-KR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  <a:r>
              <a:rPr lang="ko-KR" altLang="en-US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훈련</a:t>
            </a:r>
            <a:r>
              <a:rPr lang="en-US" altLang="ko-KR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생성</a:t>
            </a:r>
            <a:endParaRPr lang="en-US" altLang="ko-KR" sz="28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1187127" y="6305611"/>
            <a:ext cx="2999968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미래 날짜 생성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72" y="2646862"/>
            <a:ext cx="10245871" cy="6529993"/>
          </a:xfrm>
          <a:prstGeom prst="rect">
            <a:avLst/>
          </a:prstGeom>
          <a:ln w="38100">
            <a:solidFill>
              <a:srgbClr val="558ED5"/>
            </a:solidFill>
          </a:ln>
        </p:spPr>
      </p:pic>
      <p:sp>
        <p:nvSpPr>
          <p:cNvPr id="23" name="文本框 9"/>
          <p:cNvSpPr txBox="1"/>
          <p:nvPr/>
        </p:nvSpPr>
        <p:spPr>
          <a:xfrm>
            <a:off x="1132351" y="8683736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4.</a:t>
            </a:r>
            <a:r>
              <a:rPr lang="ko-KR" altLang="en-US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평가 지표 계산</a:t>
            </a:r>
            <a:endParaRPr lang="en-US" altLang="ko-KR" sz="28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268221" y="2121011"/>
            <a:ext cx="11803514" cy="7379599"/>
            <a:chOff x="6140014" y="8631952"/>
            <a:chExt cx="11803514" cy="6951042"/>
          </a:xfrm>
        </p:grpSpPr>
        <p:sp>
          <p:nvSpPr>
            <p:cNvPr id="25" name="직사각형 24"/>
            <p:cNvSpPr/>
            <p:nvPr/>
          </p:nvSpPr>
          <p:spPr>
            <a:xfrm>
              <a:off x="6140014" y="8631952"/>
              <a:ext cx="11803514" cy="6951042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205" y="8708863"/>
              <a:ext cx="7827131" cy="6609314"/>
            </a:xfrm>
            <a:prstGeom prst="rect">
              <a:avLst/>
            </a:prstGeom>
            <a:ln w="38100">
              <a:solidFill>
                <a:srgbClr val="3A76CC"/>
              </a:solidFill>
            </a:ln>
          </p:spPr>
        </p:pic>
      </p:grpSp>
      <p:sp>
        <p:nvSpPr>
          <p:cNvPr id="27" name="文本框 9"/>
          <p:cNvSpPr txBox="1"/>
          <p:nvPr/>
        </p:nvSpPr>
        <p:spPr>
          <a:xfrm>
            <a:off x="1132351" y="7748570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결과 시각화</a:t>
            </a:r>
            <a:endParaRPr lang="en-US" altLang="ko-KR" sz="28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1187127" y="7167742"/>
            <a:ext cx="3232378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파라미터</a:t>
            </a: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튜닝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1187127" y="6750915"/>
            <a:ext cx="2667236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예측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5"/>
          <a:stretch/>
        </p:blipFill>
        <p:spPr>
          <a:xfrm>
            <a:off x="7826589" y="3059081"/>
            <a:ext cx="8678474" cy="5303967"/>
          </a:xfrm>
          <a:prstGeom prst="rect">
            <a:avLst/>
          </a:prstGeom>
          <a:ln w="38100">
            <a:solidFill>
              <a:srgbClr val="3A76CC"/>
            </a:solidFill>
          </a:ln>
        </p:spPr>
      </p:pic>
      <p:grpSp>
        <p:nvGrpSpPr>
          <p:cNvPr id="31" name="그룹 30"/>
          <p:cNvGrpSpPr/>
          <p:nvPr/>
        </p:nvGrpSpPr>
        <p:grpSpPr>
          <a:xfrm>
            <a:off x="6295743" y="1546797"/>
            <a:ext cx="11854144" cy="8134482"/>
            <a:chOff x="5743218" y="6961125"/>
            <a:chExt cx="11854144" cy="8134482"/>
          </a:xfrm>
        </p:grpSpPr>
        <p:grpSp>
          <p:nvGrpSpPr>
            <p:cNvPr id="32" name="그룹 31"/>
            <p:cNvGrpSpPr/>
            <p:nvPr/>
          </p:nvGrpSpPr>
          <p:grpSpPr>
            <a:xfrm>
              <a:off x="5743218" y="6961125"/>
              <a:ext cx="11854144" cy="8134482"/>
              <a:chOff x="3048000" y="9802598"/>
              <a:chExt cx="11746564" cy="8687227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048000" y="10290244"/>
                <a:ext cx="11746564" cy="8199581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6944" y="9802598"/>
                <a:ext cx="9208676" cy="8534870"/>
              </a:xfrm>
              <a:prstGeom prst="rect">
                <a:avLst/>
              </a:prstGeom>
              <a:ln w="38100">
                <a:solidFill>
                  <a:srgbClr val="3A76CC"/>
                </a:solidFill>
              </a:ln>
            </p:spPr>
          </p:pic>
        </p:grpSp>
        <p:sp>
          <p:nvSpPr>
            <p:cNvPr id="33" name="직사각형 32"/>
            <p:cNvSpPr/>
            <p:nvPr/>
          </p:nvSpPr>
          <p:spPr>
            <a:xfrm>
              <a:off x="10820400" y="9653940"/>
              <a:ext cx="3375033" cy="260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268221" y="1363135"/>
            <a:ext cx="11806988" cy="8695857"/>
            <a:chOff x="5076178" y="10317128"/>
            <a:chExt cx="11746564" cy="7143205"/>
          </a:xfrm>
        </p:grpSpPr>
        <p:sp>
          <p:nvSpPr>
            <p:cNvPr id="37" name="직사각형 36"/>
            <p:cNvSpPr/>
            <p:nvPr/>
          </p:nvSpPr>
          <p:spPr>
            <a:xfrm>
              <a:off x="5076178" y="10317128"/>
              <a:ext cx="11746564" cy="714320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034" y="10903359"/>
              <a:ext cx="10974851" cy="5905674"/>
            </a:xfrm>
            <a:prstGeom prst="rect">
              <a:avLst/>
            </a:prstGeom>
            <a:ln w="38100">
              <a:solidFill>
                <a:srgbClr val="3A76CC"/>
              </a:solidFill>
            </a:ln>
          </p:spPr>
        </p:pic>
      </p:grpSp>
      <p:grpSp>
        <p:nvGrpSpPr>
          <p:cNvPr id="43" name="그룹 1004"/>
          <p:cNvGrpSpPr/>
          <p:nvPr/>
        </p:nvGrpSpPr>
        <p:grpSpPr>
          <a:xfrm>
            <a:off x="2656801" y="1863071"/>
            <a:ext cx="1303260" cy="515879"/>
            <a:chOff x="8491227" y="1579063"/>
            <a:chExt cx="1303260" cy="515879"/>
          </a:xfrm>
        </p:grpSpPr>
        <p:pic>
          <p:nvPicPr>
            <p:cNvPr id="4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45" name="Object 37"/>
          <p:cNvSpPr txBox="1"/>
          <p:nvPr/>
        </p:nvSpPr>
        <p:spPr>
          <a:xfrm>
            <a:off x="2162019" y="1903692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46" name="Object 12"/>
          <p:cNvSpPr txBox="1"/>
          <p:nvPr/>
        </p:nvSpPr>
        <p:spPr>
          <a:xfrm>
            <a:off x="-167607" y="2504736"/>
            <a:ext cx="682019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사용량 예측 모델</a:t>
            </a:r>
            <a:endParaRPr lang="en-US" sz="12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53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2645"/>
            <a:ext cx="18288000" cy="876300"/>
            <a:chOff x="0" y="0"/>
            <a:chExt cx="18288000" cy="876300"/>
          </a:xfrm>
        </p:grpSpPr>
        <p:sp>
          <p:nvSpPr>
            <p:cNvPr id="27" name="직사각형 26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/>
            <p:cNvCxnSpPr>
              <a:stCxn id="27" idx="1"/>
              <a:endCxn id="27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모서리가 둥근 직사각형 28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원형 화살표 31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757582"/>
              </p:ext>
            </p:extLst>
          </p:nvPr>
        </p:nvGraphicFramePr>
        <p:xfrm>
          <a:off x="1447800" y="3314700"/>
          <a:ext cx="6324600" cy="6174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009">
                  <a:extLst>
                    <a:ext uri="{9D8B030D-6E8A-4147-A177-3AD203B41FA5}">
                      <a16:colId xmlns:a16="http://schemas.microsoft.com/office/drawing/2014/main" val="3485861638"/>
                    </a:ext>
                  </a:extLst>
                </a:gridCol>
                <a:gridCol w="3905591">
                  <a:extLst>
                    <a:ext uri="{9D8B030D-6E8A-4147-A177-3AD203B41FA5}">
                      <a16:colId xmlns:a16="http://schemas.microsoft.com/office/drawing/2014/main" val="2438650752"/>
                    </a:ext>
                  </a:extLst>
                </a:gridCol>
              </a:tblGrid>
              <a:tr h="44403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u="none" strike="noStrike" cap="none" dirty="0">
                          <a:solidFill>
                            <a:schemeClr val="lt1"/>
                          </a:solidFill>
                          <a:latin typeface="Pretendard" panose="02000803000000020004" pitchFamily="2" charset="-127"/>
                          <a:ea typeface="Pretendard" panose="02000803000000020004" pitchFamily="2" charset="-127"/>
                          <a:cs typeface="Pretendard" panose="02000803000000020004" pitchFamily="2" charset="-127"/>
                          <a:sym typeface="Arial"/>
                        </a:rPr>
                        <a:t>산출물 목록</a:t>
                      </a:r>
                      <a:endParaRPr lang="en-US" altLang="ko-KR" sz="2400" b="0" u="none" strike="noStrike" cap="none" dirty="0">
                        <a:solidFill>
                          <a:schemeClr val="lt1"/>
                        </a:solidFill>
                        <a:latin typeface="Pretendard" panose="02000803000000020004" pitchFamily="2" charset="-127"/>
                        <a:ea typeface="Pretendard" panose="02000803000000020004" pitchFamily="2" charset="-127"/>
                        <a:cs typeface="Pretendard" panose="02000803000000020004" pitchFamily="2" charset="-127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393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511113"/>
                  </a:ext>
                </a:extLst>
              </a:tr>
              <a:tr h="51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" panose="02000803000000020004" pitchFamily="2" charset="-127"/>
                          <a:ea typeface="Pretendard" panose="02000803000000020004" pitchFamily="2" charset="-127"/>
                          <a:cs typeface="Pretendard" panose="02000803000000020004" pitchFamily="2" charset="-127"/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용어 사전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13118"/>
                  </a:ext>
                </a:extLst>
              </a:tr>
              <a:tr h="51975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" panose="02000803000000020004" pitchFamily="2" charset="-127"/>
                          <a:ea typeface="Pretendard" panose="02000803000000020004" pitchFamily="2" charset="-127"/>
                          <a:cs typeface="Pretendard" panose="02000803000000020004" pitchFamily="2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단위 업무 정의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86748"/>
                  </a:ext>
                </a:extLst>
              </a:tr>
              <a:tr h="5197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요구사항 정의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15476"/>
                  </a:ext>
                </a:extLst>
              </a:tr>
              <a:tr h="519753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" panose="02000803000000020004" pitchFamily="2" charset="-127"/>
                          <a:ea typeface="Pretendard" panose="02000803000000020004" pitchFamily="2" charset="-127"/>
                          <a:cs typeface="Pretendard" panose="02000803000000020004" pitchFamily="2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테이블 정의서</a:t>
                      </a:r>
                      <a:endParaRPr lang="en-US" altLang="ko-KR" sz="2000" baseline="0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6031"/>
                  </a:ext>
                </a:extLst>
              </a:tr>
              <a:tr h="5197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화면 정의서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241915"/>
                  </a:ext>
                </a:extLst>
              </a:tr>
              <a:tr h="5197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아키텍쳐</a:t>
                      </a:r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설계도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06504"/>
                  </a:ext>
                </a:extLst>
              </a:tr>
              <a:tr h="5197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프로젝트 계획서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9100"/>
                  </a:ext>
                </a:extLst>
              </a:tr>
              <a:tr h="5197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메뉴 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058518"/>
                  </a:ext>
                </a:extLst>
              </a:tr>
              <a:tr h="5197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테이블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28117"/>
                  </a:ext>
                </a:extLst>
              </a:tr>
              <a:tr h="5197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프로세스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49472"/>
                  </a:ext>
                </a:extLst>
              </a:tr>
              <a:tr h="519753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물리 </a:t>
                      </a:r>
                      <a:r>
                        <a:rPr lang="en-US" altLang="ko-KR" sz="200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ERD</a:t>
                      </a:r>
                      <a:endParaRPr lang="ko-KR" altLang="en-US" sz="2000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5377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020672"/>
              </p:ext>
            </p:extLst>
          </p:nvPr>
        </p:nvGraphicFramePr>
        <p:xfrm>
          <a:off x="1447800" y="9471607"/>
          <a:ext cx="6324600" cy="5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009">
                  <a:extLst>
                    <a:ext uri="{9D8B030D-6E8A-4147-A177-3AD203B41FA5}">
                      <a16:colId xmlns:a16="http://schemas.microsoft.com/office/drawing/2014/main" val="2227003873"/>
                    </a:ext>
                  </a:extLst>
                </a:gridCol>
                <a:gridCol w="3905591">
                  <a:extLst>
                    <a:ext uri="{9D8B030D-6E8A-4147-A177-3AD203B41FA5}">
                      <a16:colId xmlns:a16="http://schemas.microsoft.com/office/drawing/2014/main" val="1994903265"/>
                    </a:ext>
                  </a:extLst>
                </a:gridCol>
              </a:tblGrid>
              <a:tr h="55736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논리 </a:t>
                      </a:r>
                      <a:r>
                        <a:rPr lang="en-US" altLang="ko-KR" sz="2000" b="0" dirty="0">
                          <a:solidFill>
                            <a:srgbClr val="393939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ERD</a:t>
                      </a:r>
                      <a:endParaRPr lang="ko-KR" altLang="en-US" sz="2000" b="0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068527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209800" y="9289128"/>
            <a:ext cx="7373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0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구축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711060"/>
            <a:ext cx="8211896" cy="6317907"/>
          </a:xfrm>
          <a:prstGeom prst="rect">
            <a:avLst/>
          </a:prstGeom>
          <a:ln w="38100" cap="sq">
            <a:solidFill>
              <a:srgbClr val="393939"/>
            </a:solidFill>
            <a:prstDash val="solid"/>
            <a:miter lim="800000"/>
          </a:ln>
          <a:effectLst/>
        </p:spPr>
      </p:pic>
      <p:grpSp>
        <p:nvGrpSpPr>
          <p:cNvPr id="39" name="그룹 1004"/>
          <p:cNvGrpSpPr/>
          <p:nvPr/>
        </p:nvGrpSpPr>
        <p:grpSpPr>
          <a:xfrm>
            <a:off x="8492370" y="1249795"/>
            <a:ext cx="1303260" cy="515879"/>
            <a:chOff x="8491227" y="1579063"/>
            <a:chExt cx="1303260" cy="515879"/>
          </a:xfrm>
        </p:grpSpPr>
        <p:pic>
          <p:nvPicPr>
            <p:cNvPr id="40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41" name="Object 37"/>
          <p:cNvSpPr txBox="1"/>
          <p:nvPr/>
        </p:nvSpPr>
        <p:spPr>
          <a:xfrm>
            <a:off x="7997588" y="1290416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42" name="Object 12"/>
          <p:cNvSpPr txBox="1"/>
          <p:nvPr/>
        </p:nvSpPr>
        <p:spPr>
          <a:xfrm>
            <a:off x="5130920" y="1753988"/>
            <a:ext cx="805909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산출물 리스트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grpSp>
        <p:nvGrpSpPr>
          <p:cNvPr id="43" name="그룹 1013"/>
          <p:cNvGrpSpPr/>
          <p:nvPr/>
        </p:nvGrpSpPr>
        <p:grpSpPr>
          <a:xfrm>
            <a:off x="5027124" y="2820044"/>
            <a:ext cx="8233753" cy="14286"/>
            <a:chOff x="5025980" y="3255556"/>
            <a:chExt cx="8233753" cy="14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980" y="3255556"/>
              <a:ext cx="8233753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7674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>
            <a:off x="12268200" y="1989179"/>
            <a:ext cx="4744099" cy="7817557"/>
          </a:xfrm>
          <a:prstGeom prst="roundRect">
            <a:avLst>
              <a:gd name="adj" fmla="val 10114"/>
            </a:avLst>
          </a:prstGeom>
          <a:solidFill>
            <a:srgbClr val="F7F7F7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12228995" y="1541714"/>
            <a:ext cx="4771727" cy="789128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>
          <a:xfrm>
            <a:off x="6104109" y="2112266"/>
            <a:ext cx="4744099" cy="3751553"/>
          </a:xfrm>
          <a:prstGeom prst="roundRect">
            <a:avLst>
              <a:gd name="adj" fmla="val 10114"/>
            </a:avLst>
          </a:prstGeom>
          <a:solidFill>
            <a:srgbClr val="F7F7F7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6076467" y="1545820"/>
            <a:ext cx="4771727" cy="789128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6178298" y="6664953"/>
            <a:ext cx="4744099" cy="3141783"/>
          </a:xfrm>
          <a:prstGeom prst="roundRect">
            <a:avLst>
              <a:gd name="adj" fmla="val 10114"/>
            </a:avLst>
          </a:prstGeom>
          <a:solidFill>
            <a:srgbClr val="F7F7F7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93939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6150656" y="6129778"/>
            <a:ext cx="4771727" cy="78912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86521" y="1725011"/>
            <a:ext cx="3711868" cy="40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각 층별 빌딩 운영 정보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87179" y="6323093"/>
            <a:ext cx="3711868" cy="40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에너지 정보</a:t>
            </a:r>
          </a:p>
        </p:txBody>
      </p:sp>
      <p:sp>
        <p:nvSpPr>
          <p:cNvPr id="28" name="오른쪽 화살표 27"/>
          <p:cNvSpPr/>
          <p:nvPr/>
        </p:nvSpPr>
        <p:spPr>
          <a:xfrm>
            <a:off x="11143796" y="3313180"/>
            <a:ext cx="695552" cy="693492"/>
          </a:xfrm>
          <a:prstGeom prst="rightArrow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9393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11204434" y="7439031"/>
            <a:ext cx="695552" cy="693492"/>
          </a:xfrm>
          <a:prstGeom prst="rightArrow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9393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04592" y="7120378"/>
            <a:ext cx="4018743" cy="45646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에너지원 정보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383933" y="8461936"/>
            <a:ext cx="4018743" cy="45646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에너지 데이터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00854" y="7620018"/>
            <a:ext cx="3711868" cy="37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전기 소비량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385547" y="2491384"/>
            <a:ext cx="4018743" cy="45646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환경 정보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13951" y="3097722"/>
            <a:ext cx="3711868" cy="37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실내 온도</a:t>
            </a:r>
            <a:r>
              <a:rPr lang="en-US" altLang="ko-KR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습도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13950" y="3518223"/>
            <a:ext cx="3711868" cy="37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일조량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380304" y="4108398"/>
            <a:ext cx="4018743" cy="45646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층별 빌딩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13950" y="4693213"/>
            <a:ext cx="3711868" cy="37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시스템 모니터링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19301" y="5064122"/>
            <a:ext cx="3711868" cy="37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기기 별 에너지 소비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05521" y="5403290"/>
            <a:ext cx="3711868" cy="37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기기 제어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96510" y="9005175"/>
            <a:ext cx="3711868" cy="37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에너지 별 소비 비용 예측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00854" y="7968355"/>
            <a:ext cx="3711868" cy="37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전기 소비 </a:t>
            </a:r>
            <a:r>
              <a:rPr lang="ko-KR" altLang="en-US" b="1" dirty="0" err="1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예측량</a:t>
            </a:r>
            <a:endParaRPr lang="ko-KR" altLang="en-US" b="1" dirty="0">
              <a:solidFill>
                <a:srgbClr val="39393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96510" y="9323513"/>
            <a:ext cx="3711868" cy="37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9393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시스템 모니터링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12667562" y="2505448"/>
            <a:ext cx="4064160" cy="6945957"/>
            <a:chOff x="10396516" y="2593398"/>
            <a:chExt cx="4007180" cy="7216655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0426496" y="2593398"/>
              <a:ext cx="3962400" cy="4513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에너지  분석 </a:t>
              </a: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10426496" y="4899938"/>
              <a:ext cx="3962400" cy="4513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에너지 소비 예측 </a:t>
              </a: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0396516" y="6733450"/>
              <a:ext cx="3962400" cy="4513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altLang="ko-KR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HMI </a:t>
              </a:r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구성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6516" y="7378561"/>
              <a:ext cx="3659827" cy="383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기기 별 소비량 분석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396516" y="7804178"/>
              <a:ext cx="3659827" cy="383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제어 및 모니터링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02762" y="3740248"/>
              <a:ext cx="3659827" cy="383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층별 에너지 소비량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396516" y="4266329"/>
              <a:ext cx="3659827" cy="383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기기 별 부하 소비량 분석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02762" y="3219179"/>
              <a:ext cx="3659827" cy="383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건물 전체 에너지 소비량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432742" y="5572665"/>
              <a:ext cx="3659827" cy="383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에너지 소비량 예측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426496" y="6098747"/>
              <a:ext cx="3659827" cy="383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에너지 소비 비용 예측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426495" y="9018361"/>
              <a:ext cx="3659827" cy="383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담당자 인수인계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426495" y="9426327"/>
              <a:ext cx="3659827" cy="383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정보</a:t>
              </a:r>
              <a:r>
                <a:rPr lang="en-US" altLang="ko-KR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/</a:t>
              </a:r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이상 사항 공유</a:t>
              </a: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0441296" y="8367044"/>
              <a:ext cx="3962400" cy="4513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rgbClr val="39393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담당자 커뮤니티 서비스  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2760168" y="1710178"/>
            <a:ext cx="3711868" cy="40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세부 기능</a:t>
            </a:r>
          </a:p>
        </p:txBody>
      </p:sp>
      <p:grpSp>
        <p:nvGrpSpPr>
          <p:cNvPr id="75" name="그룹 1004"/>
          <p:cNvGrpSpPr/>
          <p:nvPr/>
        </p:nvGrpSpPr>
        <p:grpSpPr>
          <a:xfrm>
            <a:off x="2547799" y="4227019"/>
            <a:ext cx="1303260" cy="515879"/>
            <a:chOff x="8491227" y="1579063"/>
            <a:chExt cx="1303260" cy="515879"/>
          </a:xfrm>
        </p:grpSpPr>
        <p:pic>
          <p:nvPicPr>
            <p:cNvPr id="7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77" name="Object 37"/>
          <p:cNvSpPr txBox="1"/>
          <p:nvPr/>
        </p:nvSpPr>
        <p:spPr>
          <a:xfrm>
            <a:off x="2053017" y="4267640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sp>
        <p:nvSpPr>
          <p:cNvPr id="78" name="Object 12"/>
          <p:cNvSpPr txBox="1"/>
          <p:nvPr/>
        </p:nvSpPr>
        <p:spPr>
          <a:xfrm>
            <a:off x="512946" y="4819510"/>
            <a:ext cx="537296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운영 프로세스</a:t>
            </a:r>
            <a:endParaRPr lang="en-US" sz="12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20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6896736" y="1309014"/>
            <a:ext cx="3884145" cy="859372"/>
            <a:chOff x="6865252" y="1047871"/>
            <a:chExt cx="3884145" cy="859372"/>
          </a:xfrm>
        </p:grpSpPr>
        <p:grpSp>
          <p:nvGrpSpPr>
            <p:cNvPr id="2" name="그룹 1"/>
            <p:cNvGrpSpPr/>
            <p:nvPr/>
          </p:nvGrpSpPr>
          <p:grpSpPr>
            <a:xfrm>
              <a:off x="6865252" y="1047871"/>
              <a:ext cx="3884145" cy="859372"/>
              <a:chOff x="6565748" y="1033592"/>
              <a:chExt cx="3884145" cy="859372"/>
            </a:xfrm>
          </p:grpSpPr>
          <p:sp>
            <p:nvSpPr>
              <p:cNvPr id="103" name="순서도: 수행의 시작/종료 102"/>
              <p:cNvSpPr/>
              <p:nvPr/>
            </p:nvSpPr>
            <p:spPr>
              <a:xfrm>
                <a:off x="6565748" y="1033655"/>
                <a:ext cx="2397804" cy="859309"/>
              </a:xfrm>
              <a:prstGeom prst="flowChartTerminator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106" name="순서도: 수행의 시작/종료 105"/>
              <p:cNvSpPr/>
              <p:nvPr/>
            </p:nvSpPr>
            <p:spPr>
              <a:xfrm>
                <a:off x="8052089" y="1033592"/>
                <a:ext cx="2397804" cy="859309"/>
              </a:xfrm>
              <a:prstGeom prst="flowChartTerminator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888009" y="1108606"/>
              <a:ext cx="37624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err="1">
                  <a:solidFill>
                    <a:schemeClr val="bg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아키텍쳐</a:t>
              </a:r>
              <a:r>
                <a:rPr lang="ko-KR" altLang="en-US" sz="4000" dirty="0">
                  <a:solidFill>
                    <a:schemeClr val="bg1"/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 설계도</a:t>
              </a:r>
            </a:p>
          </p:txBody>
        </p:sp>
      </p:grpSp>
      <p:grpSp>
        <p:nvGrpSpPr>
          <p:cNvPr id="105" name="그룹 1004"/>
          <p:cNvGrpSpPr/>
          <p:nvPr/>
        </p:nvGrpSpPr>
        <p:grpSpPr>
          <a:xfrm>
            <a:off x="6333777" y="992061"/>
            <a:ext cx="1303260" cy="515879"/>
            <a:chOff x="8491227" y="1579063"/>
            <a:chExt cx="1303260" cy="515879"/>
          </a:xfrm>
        </p:grpSpPr>
        <p:pic>
          <p:nvPicPr>
            <p:cNvPr id="107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110" name="Object 37"/>
          <p:cNvSpPr txBox="1"/>
          <p:nvPr/>
        </p:nvSpPr>
        <p:spPr>
          <a:xfrm>
            <a:off x="5838995" y="1032682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D0C6D01-4D94-A4ED-F52F-E4CBD0203961}"/>
              </a:ext>
            </a:extLst>
          </p:cNvPr>
          <p:cNvGrpSpPr/>
          <p:nvPr/>
        </p:nvGrpSpPr>
        <p:grpSpPr>
          <a:xfrm>
            <a:off x="2057400" y="2476500"/>
            <a:ext cx="14138597" cy="7315200"/>
            <a:chOff x="2057400" y="2476500"/>
            <a:chExt cx="14138597" cy="7315200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2057400" y="2476500"/>
              <a:ext cx="14138597" cy="7315200"/>
            </a:xfrm>
            <a:prstGeom prst="roundRect">
              <a:avLst>
                <a:gd name="adj" fmla="val 10114"/>
              </a:avLst>
            </a:prstGeom>
            <a:solidFill>
              <a:srgbClr val="F7F7F7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8F19AC8-2527-5802-1534-B3DCC67C4ED7}"/>
                </a:ext>
              </a:extLst>
            </p:cNvPr>
            <p:cNvGrpSpPr/>
            <p:nvPr/>
          </p:nvGrpSpPr>
          <p:grpSpPr>
            <a:xfrm>
              <a:off x="7170328" y="2698983"/>
              <a:ext cx="3247349" cy="3144150"/>
              <a:chOff x="4048464" y="170316"/>
              <a:chExt cx="3193342" cy="2710509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D190AB8-8945-850D-90FB-06FFAACA881E}"/>
                  </a:ext>
                </a:extLst>
              </p:cNvPr>
              <p:cNvGrpSpPr/>
              <p:nvPr/>
            </p:nvGrpSpPr>
            <p:grpSpPr>
              <a:xfrm>
                <a:off x="4048464" y="170316"/>
                <a:ext cx="3193342" cy="2710509"/>
                <a:chOff x="4317794" y="170316"/>
                <a:chExt cx="3595122" cy="2969006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5AB8107C-2CDC-AE8A-BDB2-F652375E21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3805" y="173930"/>
                  <a:ext cx="396108" cy="343800"/>
                </a:xfrm>
                <a:prstGeom prst="rect">
                  <a:avLst/>
                </a:prstGeom>
              </p:spPr>
            </p:pic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95C7425A-62CF-DE2A-B7F4-8F7FA7C5D1C2}"/>
                    </a:ext>
                  </a:extLst>
                </p:cNvPr>
                <p:cNvGrpSpPr/>
                <p:nvPr/>
              </p:nvGrpSpPr>
              <p:grpSpPr>
                <a:xfrm>
                  <a:off x="4317794" y="170316"/>
                  <a:ext cx="3595122" cy="2969006"/>
                  <a:chOff x="4317794" y="170316"/>
                  <a:chExt cx="3595122" cy="2969006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DA045133-24F7-5157-30D5-CDD6BAF63B58}"/>
                      </a:ext>
                    </a:extLst>
                  </p:cNvPr>
                  <p:cNvSpPr/>
                  <p:nvPr/>
                </p:nvSpPr>
                <p:spPr>
                  <a:xfrm>
                    <a:off x="4317794" y="521906"/>
                    <a:ext cx="3544388" cy="2617416"/>
                  </a:xfrm>
                  <a:prstGeom prst="rect">
                    <a:avLst/>
                  </a:prstGeom>
                  <a:solidFill>
                    <a:srgbClr val="ABDAF2">
                      <a:alpha val="3010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93939"/>
                      </a:solidFill>
                      <a:effectLst/>
                      <a:uLnTx/>
                      <a:uFillTx/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206618E7-C7BC-C39E-B493-6FE92850ECA0}"/>
                      </a:ext>
                    </a:extLst>
                  </p:cNvPr>
                  <p:cNvSpPr/>
                  <p:nvPr/>
                </p:nvSpPr>
                <p:spPr>
                  <a:xfrm>
                    <a:off x="4719914" y="173610"/>
                    <a:ext cx="3148281" cy="344120"/>
                  </a:xfrm>
                  <a:prstGeom prst="rect">
                    <a:avLst/>
                  </a:prstGeom>
                  <a:solidFill>
                    <a:srgbClr val="ABDAF2">
                      <a:alpha val="3010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ko-KR" sz="2000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WAS(web application)</a:t>
                    </a:r>
                    <a:endParaRPr kumimoji="1" lang="ko-KR" altLang="en-US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93939"/>
                      </a:solidFill>
                      <a:effectLst/>
                      <a:uLnTx/>
                      <a:uFillTx/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9867D81-9060-E3FF-5E36-D46F466F15F3}"/>
                      </a:ext>
                    </a:extLst>
                  </p:cNvPr>
                  <p:cNvSpPr txBox="1"/>
                  <p:nvPr/>
                </p:nvSpPr>
                <p:spPr>
                  <a:xfrm>
                    <a:off x="4715995" y="1066238"/>
                    <a:ext cx="2810171" cy="3250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R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Spring MVC </a:t>
                    </a:r>
                    <a:r>
                      <a:rPr kumimoji="1" lang="en-US" altLang="ko-KR" dirty="0" err="1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achitecture</a:t>
                    </a:r>
                    <a:endParaRPr kumimoji="1" lang="en-US" altLang="ko-KR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cxnSp>
                <p:nvCxnSpPr>
                  <p:cNvPr id="26" name="Straight Connector 2">
                    <a:extLst>
                      <a:ext uri="{FF2B5EF4-FFF2-40B4-BE49-F238E27FC236}">
                        <a16:creationId xmlns:a16="http://schemas.microsoft.com/office/drawing/2014/main" id="{85C99261-A13A-7AD4-74EC-10E283A934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23806" y="1414058"/>
                    <a:ext cx="3544388" cy="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14B4FC4A-57CA-B097-62B7-25F76C83E6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517551" y="1556794"/>
                    <a:ext cx="363975" cy="331619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E8423E53-35F5-13B4-DA11-E627BAFAA8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517551" y="2117020"/>
                    <a:ext cx="363975" cy="331619"/>
                  </a:xfrm>
                  <a:prstGeom prst="rect">
                    <a:avLst/>
                  </a:prstGeom>
                </p:spPr>
              </p:pic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id="{D652975B-1AEB-96D1-C946-F5F5DF298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517551" y="2675868"/>
                    <a:ext cx="363975" cy="331619"/>
                  </a:xfrm>
                  <a:prstGeom prst="rect">
                    <a:avLst/>
                  </a:prstGeom>
                </p:spPr>
              </p:pic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1C1EE12-A7C7-4547-814B-A50A1D2D9DAC}"/>
                      </a:ext>
                    </a:extLst>
                  </p:cNvPr>
                  <p:cNvSpPr txBox="1"/>
                  <p:nvPr/>
                </p:nvSpPr>
                <p:spPr>
                  <a:xfrm>
                    <a:off x="5057323" y="1552337"/>
                    <a:ext cx="2751980" cy="3250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Controller -  View</a:t>
                    </a:r>
                    <a:endParaRPr lang="ko-KR" altLang="en-US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1E80FFA-2C78-8A9A-B0AD-26C08E2F8FE3}"/>
                      </a:ext>
                    </a:extLst>
                  </p:cNvPr>
                  <p:cNvSpPr txBox="1"/>
                  <p:nvPr/>
                </p:nvSpPr>
                <p:spPr>
                  <a:xfrm>
                    <a:off x="5138535" y="2067316"/>
                    <a:ext cx="2751980" cy="3250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Servlet     -   JSP</a:t>
                    </a:r>
                    <a:endParaRPr lang="ko-KR" altLang="en-US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D79332F-CB1E-CE8E-5212-11D82B26485A}"/>
                      </a:ext>
                    </a:extLst>
                  </p:cNvPr>
                  <p:cNvSpPr txBox="1"/>
                  <p:nvPr/>
                </p:nvSpPr>
                <p:spPr>
                  <a:xfrm>
                    <a:off x="5160935" y="2640281"/>
                    <a:ext cx="2751981" cy="3250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Model      -  Java</a:t>
                    </a:r>
                    <a:endParaRPr lang="ko-KR" altLang="en-US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76A8BFF0-51DF-2CDA-DEBB-7628F5D5C8F7}"/>
                      </a:ext>
                    </a:extLst>
                  </p:cNvPr>
                  <p:cNvSpPr/>
                  <p:nvPr/>
                </p:nvSpPr>
                <p:spPr>
                  <a:xfrm>
                    <a:off x="4323806" y="170316"/>
                    <a:ext cx="3544388" cy="2969006"/>
                  </a:xfrm>
                  <a:prstGeom prst="rect">
                    <a:avLst/>
                  </a:prstGeom>
                  <a:noFill/>
                  <a:ln>
                    <a:solidFill>
                      <a:srgbClr val="AAAAA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cxnSp>
                <p:nvCxnSpPr>
                  <p:cNvPr id="34" name="Straight Connector 2">
                    <a:extLst>
                      <a:ext uri="{FF2B5EF4-FFF2-40B4-BE49-F238E27FC236}">
                        <a16:creationId xmlns:a16="http://schemas.microsoft.com/office/drawing/2014/main" id="{EEE3A5D7-331F-BF18-64BF-AA9C0E7F13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40196" y="512579"/>
                    <a:ext cx="3503608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7664256-0E47-4714-D296-745D121FA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5415" y="548931"/>
                <a:ext cx="526133" cy="475015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50036FA-7BEB-0AE8-4548-DC926643DB61}"/>
                </a:ext>
              </a:extLst>
            </p:cNvPr>
            <p:cNvGrpSpPr/>
            <p:nvPr/>
          </p:nvGrpSpPr>
          <p:grpSpPr>
            <a:xfrm>
              <a:off x="11349244" y="2701917"/>
              <a:ext cx="3744806" cy="2658816"/>
              <a:chOff x="9078559" y="277183"/>
              <a:chExt cx="3023947" cy="2191884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5BD8758-426D-1250-0DE0-A639127997ED}"/>
                  </a:ext>
                </a:extLst>
              </p:cNvPr>
              <p:cNvGrpSpPr/>
              <p:nvPr/>
            </p:nvGrpSpPr>
            <p:grpSpPr>
              <a:xfrm>
                <a:off x="9078559" y="277183"/>
                <a:ext cx="3023947" cy="2191884"/>
                <a:chOff x="8651416" y="170316"/>
                <a:chExt cx="3023947" cy="2191884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8007088-F898-D1FF-BCD2-9520FB52360F}"/>
                    </a:ext>
                  </a:extLst>
                </p:cNvPr>
                <p:cNvSpPr/>
                <p:nvPr/>
              </p:nvSpPr>
              <p:spPr>
                <a:xfrm>
                  <a:off x="8651416" y="429879"/>
                  <a:ext cx="2794289" cy="1932321"/>
                </a:xfrm>
                <a:prstGeom prst="rect">
                  <a:avLst/>
                </a:prstGeom>
                <a:solidFill>
                  <a:srgbClr val="E0F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6573C7C0-080A-14E5-19BB-608E237D9B32}"/>
                    </a:ext>
                  </a:extLst>
                </p:cNvPr>
                <p:cNvGrpSpPr/>
                <p:nvPr/>
              </p:nvGrpSpPr>
              <p:grpSpPr>
                <a:xfrm>
                  <a:off x="8651927" y="170316"/>
                  <a:ext cx="3023436" cy="2191884"/>
                  <a:chOff x="8651927" y="170316"/>
                  <a:chExt cx="3023436" cy="2191884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D96A29A8-47A4-B126-0213-DC28B4D2B4AA}"/>
                      </a:ext>
                    </a:extLst>
                  </p:cNvPr>
                  <p:cNvSpPr/>
                  <p:nvPr/>
                </p:nvSpPr>
                <p:spPr>
                  <a:xfrm>
                    <a:off x="8964208" y="172748"/>
                    <a:ext cx="2482010" cy="254048"/>
                  </a:xfrm>
                  <a:prstGeom prst="rect">
                    <a:avLst/>
                  </a:prstGeom>
                  <a:solidFill>
                    <a:srgbClr val="E0F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ko-KR" sz="2000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Flask Server</a:t>
                    </a:r>
                    <a:endParaRPr kumimoji="1" lang="ko-KR" altLang="en-US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93939"/>
                      </a:solidFill>
                      <a:effectLst/>
                      <a:uLnTx/>
                      <a:uFillTx/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cxnSp>
                <p:nvCxnSpPr>
                  <p:cNvPr id="41" name="Straight Connector 2">
                    <a:extLst>
                      <a:ext uri="{FF2B5EF4-FFF2-40B4-BE49-F238E27FC236}">
                        <a16:creationId xmlns:a16="http://schemas.microsoft.com/office/drawing/2014/main" id="{C082D18B-00E8-08DE-6863-FBC768789D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51927" y="1615434"/>
                    <a:ext cx="2794289" cy="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403606E6-9BFC-8C24-B5F8-D70707D48AB1}"/>
                      </a:ext>
                    </a:extLst>
                  </p:cNvPr>
                  <p:cNvSpPr/>
                  <p:nvPr/>
                </p:nvSpPr>
                <p:spPr>
                  <a:xfrm>
                    <a:off x="8651927" y="170316"/>
                    <a:ext cx="2794289" cy="2191884"/>
                  </a:xfrm>
                  <a:prstGeom prst="rect">
                    <a:avLst/>
                  </a:prstGeom>
                  <a:noFill/>
                  <a:ln>
                    <a:solidFill>
                      <a:srgbClr val="AAAAA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200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cxnSp>
                <p:nvCxnSpPr>
                  <p:cNvPr id="43" name="Straight Connector 2">
                    <a:extLst>
                      <a:ext uri="{FF2B5EF4-FFF2-40B4-BE49-F238E27FC236}">
                        <a16:creationId xmlns:a16="http://schemas.microsoft.com/office/drawing/2014/main" id="{E2CDAB41-6934-5329-F5D9-7435AECAA8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64849" y="428316"/>
                    <a:ext cx="2762139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F85C4A3C-46CD-7378-E8F7-7E30917ECA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658388" y="170580"/>
                    <a:ext cx="312279" cy="253813"/>
                  </a:xfrm>
                  <a:prstGeom prst="rect">
                    <a:avLst/>
                  </a:prstGeom>
                </p:spPr>
              </p:pic>
              <p:pic>
                <p:nvPicPr>
                  <p:cNvPr id="45" name="그림 44">
                    <a:extLst>
                      <a:ext uri="{FF2B5EF4-FFF2-40B4-BE49-F238E27FC236}">
                        <a16:creationId xmlns:a16="http://schemas.microsoft.com/office/drawing/2014/main" id="{BD2DE71E-81D6-FE41-3A32-6C63421533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777835" y="686789"/>
                    <a:ext cx="536161" cy="488498"/>
                  </a:xfrm>
                  <a:prstGeom prst="rect">
                    <a:avLst/>
                  </a:prstGeom>
                </p:spPr>
              </p:pic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4B0A30-95A2-2168-444E-BD5C4FD4A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463839" y="1208885"/>
                    <a:ext cx="1164154" cy="3074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Rest API</a:t>
                    </a:r>
                    <a:endParaRPr lang="ko-KR" altLang="en-US" sz="20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BACAEF9-546B-9562-8AF1-007536A0E07B}"/>
                      </a:ext>
                    </a:extLst>
                  </p:cNvPr>
                  <p:cNvSpPr txBox="1"/>
                  <p:nvPr/>
                </p:nvSpPr>
                <p:spPr>
                  <a:xfrm>
                    <a:off x="9244273" y="1834464"/>
                    <a:ext cx="2431090" cy="2837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DNN model(Prophet)</a:t>
                    </a:r>
                    <a:endParaRPr lang="ko-KR" altLang="en-US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</p:grpSp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54FA104F-D8AD-C5B1-2489-BCFE119C9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87465" y="1924215"/>
                <a:ext cx="298465" cy="298463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617AF1F-6729-4282-A85B-15DEB126839A}"/>
                </a:ext>
              </a:extLst>
            </p:cNvPr>
            <p:cNvGrpSpPr/>
            <p:nvPr/>
          </p:nvGrpSpPr>
          <p:grpSpPr>
            <a:xfrm>
              <a:off x="3014085" y="2679175"/>
              <a:ext cx="3027197" cy="3441023"/>
              <a:chOff x="537305" y="373898"/>
              <a:chExt cx="2653761" cy="2986036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8C680CA6-64B6-D200-B3C2-8723566FFDD6}"/>
                  </a:ext>
                </a:extLst>
              </p:cNvPr>
              <p:cNvGrpSpPr/>
              <p:nvPr/>
            </p:nvGrpSpPr>
            <p:grpSpPr>
              <a:xfrm>
                <a:off x="546461" y="730363"/>
                <a:ext cx="2412000" cy="2617417"/>
                <a:chOff x="394773" y="263409"/>
                <a:chExt cx="2412000" cy="2617417"/>
              </a:xfrm>
            </p:grpSpPr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1DAE09B0-D430-61DC-B7D6-4BFF8A9D9B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06" y="263409"/>
                  <a:ext cx="962134" cy="962134"/>
                </a:xfrm>
                <a:prstGeom prst="rect">
                  <a:avLst/>
                </a:prstGeom>
              </p:spPr>
            </p:pic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ED1242E7-A0A2-9D01-7062-A591ADCAB6CA}"/>
                    </a:ext>
                  </a:extLst>
                </p:cNvPr>
                <p:cNvSpPr/>
                <p:nvPr/>
              </p:nvSpPr>
              <p:spPr>
                <a:xfrm>
                  <a:off x="394773" y="263410"/>
                  <a:ext cx="2412000" cy="2617416"/>
                </a:xfrm>
                <a:prstGeom prst="rect">
                  <a:avLst/>
                </a:prstGeom>
                <a:noFill/>
                <a:ln>
                  <a:solidFill>
                    <a:srgbClr val="AAAAA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cxnSp>
              <p:nvCxnSpPr>
                <p:cNvPr id="55" name="Straight Connector 2">
                  <a:extLst>
                    <a:ext uri="{FF2B5EF4-FFF2-40B4-BE49-F238E27FC236}">
                      <a16:creationId xmlns:a16="http://schemas.microsoft.com/office/drawing/2014/main" id="{894A2848-1747-A360-DF23-E0F7A65F4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773" y="1225543"/>
                  <a:ext cx="241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2FCB6EA-5B64-9115-3458-988B3453B9D5}"/>
                    </a:ext>
                  </a:extLst>
                </p:cNvPr>
                <p:cNvSpPr txBox="1"/>
                <p:nvPr/>
              </p:nvSpPr>
              <p:spPr>
                <a:xfrm>
                  <a:off x="1486475" y="569312"/>
                  <a:ext cx="1126981" cy="373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Client</a:t>
                  </a:r>
                  <a:endParaRPr lang="ko-KR" altLang="en-US" sz="24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0B7A5A2-640F-7922-2A03-2D4C557E4D1C}"/>
                    </a:ext>
                  </a:extLst>
                </p:cNvPr>
                <p:cNvSpPr txBox="1"/>
                <p:nvPr/>
              </p:nvSpPr>
              <p:spPr>
                <a:xfrm>
                  <a:off x="506304" y="1445469"/>
                  <a:ext cx="2244517" cy="10455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Browser</a:t>
                  </a:r>
                </a:p>
                <a:p>
                  <a:pPr algn="ctr"/>
                  <a:endParaRPr lang="en-US" altLang="ko-KR" sz="20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  <a:p>
                  <a:pPr algn="ctr"/>
                  <a:r>
                    <a:rPr lang="en-US" altLang="ko-KR" sz="20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Local Storage</a:t>
                  </a:r>
                  <a:br>
                    <a:rPr lang="en-US" altLang="ko-KR" sz="20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</a:br>
                  <a:r>
                    <a:rPr lang="en-US" altLang="ko-KR" sz="16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(</a:t>
                  </a:r>
                  <a:r>
                    <a:rPr lang="ko-KR" altLang="en-US" sz="16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버튼</a:t>
                  </a:r>
                  <a:r>
                    <a:rPr lang="en-US" altLang="ko-KR" sz="16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, </a:t>
                  </a:r>
                  <a:r>
                    <a:rPr lang="ko-KR" altLang="en-US" sz="16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타임라인</a:t>
                  </a:r>
                  <a:r>
                    <a:rPr lang="en-US" altLang="ko-KR" sz="16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, </a:t>
                  </a:r>
                  <a:r>
                    <a:rPr lang="ko-KR" altLang="en-US" sz="16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설정</a:t>
                  </a:r>
                  <a:r>
                    <a:rPr lang="en-US" altLang="ko-KR" sz="16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)</a:t>
                  </a:r>
                  <a:endParaRPr lang="ko-KR" altLang="en-US" sz="16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B17251D-E178-F7C7-8B4F-C90C42C0AD57}"/>
                  </a:ext>
                </a:extLst>
              </p:cNvPr>
              <p:cNvSpPr/>
              <p:nvPr/>
            </p:nvSpPr>
            <p:spPr>
              <a:xfrm>
                <a:off x="537305" y="373898"/>
                <a:ext cx="2421156" cy="2986036"/>
              </a:xfrm>
              <a:prstGeom prst="rect">
                <a:avLst/>
              </a:prstGeom>
              <a:noFill/>
              <a:ln>
                <a:solidFill>
                  <a:srgbClr val="AAAA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5BA37B2D-8EEA-5052-B5B7-91CB2E82C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950" y="373898"/>
                <a:ext cx="347993" cy="347993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263AAB-3D39-6573-49C7-9742499551D6}"/>
                  </a:ext>
                </a:extLst>
              </p:cNvPr>
              <p:cNvSpPr txBox="1"/>
              <p:nvPr/>
            </p:nvSpPr>
            <p:spPr>
              <a:xfrm>
                <a:off x="1145217" y="382006"/>
                <a:ext cx="2045849" cy="347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GTA </a:t>
                </a:r>
                <a:r>
                  <a:rPr lang="en-US" altLang="ko-KR" sz="2000" i="0" dirty="0">
                    <a:solidFill>
                      <a:srgbClr val="393939"/>
                    </a:solidFill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Building</a:t>
                </a:r>
                <a:endParaRPr lang="ko-KR" altLang="en-US" sz="20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6AF14D2-ABF6-08A4-2DF3-614FCC4CAE5B}"/>
                </a:ext>
              </a:extLst>
            </p:cNvPr>
            <p:cNvGrpSpPr/>
            <p:nvPr/>
          </p:nvGrpSpPr>
          <p:grpSpPr>
            <a:xfrm>
              <a:off x="6681694" y="7086174"/>
              <a:ext cx="3741396" cy="2480295"/>
              <a:chOff x="5000425" y="3507701"/>
              <a:chExt cx="2196316" cy="191274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A2F7CD9-96B7-22E5-5DD3-23FD0A03DF88}"/>
                  </a:ext>
                </a:extLst>
              </p:cNvPr>
              <p:cNvSpPr/>
              <p:nvPr/>
            </p:nvSpPr>
            <p:spPr>
              <a:xfrm>
                <a:off x="5000425" y="3816023"/>
                <a:ext cx="2192597" cy="1604425"/>
              </a:xfrm>
              <a:prstGeom prst="rect">
                <a:avLst/>
              </a:prstGeom>
              <a:solidFill>
                <a:srgbClr val="ABDAF2">
                  <a:alpha val="301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AB5C81D-AF4B-5801-5E4D-2202BD7DD6A8}"/>
                  </a:ext>
                </a:extLst>
              </p:cNvPr>
              <p:cNvGrpSpPr/>
              <p:nvPr/>
            </p:nvGrpSpPr>
            <p:grpSpPr>
              <a:xfrm>
                <a:off x="5001040" y="3507701"/>
                <a:ext cx="2195701" cy="1912747"/>
                <a:chOff x="5001040" y="3507701"/>
                <a:chExt cx="2195701" cy="1912747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F775F5DD-3B43-5F6C-8993-3FD6546EC1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04143" y="3510869"/>
                  <a:ext cx="245036" cy="301491"/>
                </a:xfrm>
                <a:prstGeom prst="rect">
                  <a:avLst/>
                </a:prstGeom>
              </p:spPr>
            </p:pic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CE7E98B-56E2-2F5E-6A35-22D8E642DA5B}"/>
                    </a:ext>
                  </a:extLst>
                </p:cNvPr>
                <p:cNvSpPr/>
                <p:nvPr/>
              </p:nvSpPr>
              <p:spPr>
                <a:xfrm>
                  <a:off x="5249180" y="3510589"/>
                  <a:ext cx="1947561" cy="301772"/>
                </a:xfrm>
                <a:prstGeom prst="rect">
                  <a:avLst/>
                </a:prstGeom>
                <a:solidFill>
                  <a:srgbClr val="ABDAF2">
                    <a:alpha val="3010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AE24FBB7-8232-0795-F7C2-258DC10C1547}"/>
                    </a:ext>
                  </a:extLst>
                </p:cNvPr>
                <p:cNvSpPr/>
                <p:nvPr/>
              </p:nvSpPr>
              <p:spPr>
                <a:xfrm>
                  <a:off x="5004144" y="3507701"/>
                  <a:ext cx="2192597" cy="1912747"/>
                </a:xfrm>
                <a:prstGeom prst="rect">
                  <a:avLst/>
                </a:prstGeom>
                <a:noFill/>
                <a:ln>
                  <a:solidFill>
                    <a:srgbClr val="AAAAA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00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cxnSp>
              <p:nvCxnSpPr>
                <p:cNvPr id="64" name="Straight Connector 2">
                  <a:extLst>
                    <a:ext uri="{FF2B5EF4-FFF2-40B4-BE49-F238E27FC236}">
                      <a16:creationId xmlns:a16="http://schemas.microsoft.com/office/drawing/2014/main" id="{5C9BA0F1-47E2-E60A-3C41-5E2821A59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4283" y="3807845"/>
                  <a:ext cx="217873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2">
                  <a:extLst>
                    <a:ext uri="{FF2B5EF4-FFF2-40B4-BE49-F238E27FC236}">
                      <a16:creationId xmlns:a16="http://schemas.microsoft.com/office/drawing/2014/main" id="{17F77F24-EA65-A556-883E-735DE78900B1}"/>
                    </a:ext>
                  </a:extLst>
                </p:cNvPr>
                <p:cNvCxnSpPr>
                  <a:cxnSpLocks/>
                  <a:stCxn id="59" idx="0"/>
                </p:cNvCxnSpPr>
                <p:nvPr/>
              </p:nvCxnSpPr>
              <p:spPr>
                <a:xfrm>
                  <a:off x="6096724" y="3816023"/>
                  <a:ext cx="0" cy="368627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2">
                  <a:extLst>
                    <a:ext uri="{FF2B5EF4-FFF2-40B4-BE49-F238E27FC236}">
                      <a16:creationId xmlns:a16="http://schemas.microsoft.com/office/drawing/2014/main" id="{FD1D45BF-9F83-79F6-A846-9EA442C8F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4283" y="4136326"/>
                  <a:ext cx="217873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2">
                  <a:extLst>
                    <a:ext uri="{FF2B5EF4-FFF2-40B4-BE49-F238E27FC236}">
                      <a16:creationId xmlns:a16="http://schemas.microsoft.com/office/drawing/2014/main" id="{4B49BD20-7A73-2578-E5B3-AFB67F2289A6}"/>
                    </a:ext>
                  </a:extLst>
                </p:cNvPr>
                <p:cNvCxnSpPr>
                  <a:cxnSpLocks/>
                  <a:stCxn id="59" idx="2"/>
                </p:cNvCxnSpPr>
                <p:nvPr/>
              </p:nvCxnSpPr>
              <p:spPr>
                <a:xfrm flipV="1">
                  <a:off x="6096724" y="4154228"/>
                  <a:ext cx="0" cy="1266220"/>
                </a:xfrm>
                <a:prstGeom prst="line">
                  <a:avLst/>
                </a:prstGeom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FB284B-5E18-5532-5269-6317EF49E1BC}"/>
                    </a:ext>
                  </a:extLst>
                </p:cNvPr>
                <p:cNvSpPr txBox="1"/>
                <p:nvPr/>
              </p:nvSpPr>
              <p:spPr>
                <a:xfrm>
                  <a:off x="5001040" y="3818937"/>
                  <a:ext cx="1089880" cy="232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사용 </a:t>
                  </a:r>
                  <a:r>
                    <a:rPr lang="en-US" altLang="ko-KR" sz="15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DATA</a:t>
                  </a:r>
                  <a:endParaRPr lang="ko-KR" altLang="en-US" sz="15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DE43E1F-16CF-BA98-97F8-9053BFAF77F7}"/>
                    </a:ext>
                  </a:extLst>
                </p:cNvPr>
                <p:cNvSpPr txBox="1"/>
                <p:nvPr/>
              </p:nvSpPr>
              <p:spPr>
                <a:xfrm>
                  <a:off x="6097663" y="3815978"/>
                  <a:ext cx="1089880" cy="232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원천 </a:t>
                  </a:r>
                  <a:r>
                    <a:rPr lang="en-US" altLang="ko-KR" sz="15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DATA</a:t>
                  </a:r>
                  <a:endParaRPr lang="ko-KR" altLang="en-US" sz="15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7E08781-1A7A-2F61-3E88-858C9841F621}"/>
                    </a:ext>
                  </a:extLst>
                </p:cNvPr>
                <p:cNvSpPr txBox="1"/>
                <p:nvPr/>
              </p:nvSpPr>
              <p:spPr>
                <a:xfrm>
                  <a:off x="5908978" y="3518732"/>
                  <a:ext cx="631854" cy="331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DB</a:t>
                  </a:r>
                  <a:endParaRPr lang="ko-KR" altLang="en-US" sz="24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853554E-633F-5ECB-E3C8-8EE7756DBB26}"/>
                    </a:ext>
                  </a:extLst>
                </p:cNvPr>
                <p:cNvSpPr txBox="1"/>
                <p:nvPr/>
              </p:nvSpPr>
              <p:spPr>
                <a:xfrm>
                  <a:off x="5104538" y="4596850"/>
                  <a:ext cx="633760" cy="2101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3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DATA</a:t>
                  </a:r>
                  <a:endParaRPr lang="ko-KR" altLang="en-US" sz="13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C0ED9D-DAD7-1244-2EB8-9405E5292C89}"/>
                    </a:ext>
                  </a:extLst>
                </p:cNvPr>
                <p:cNvSpPr txBox="1"/>
                <p:nvPr/>
              </p:nvSpPr>
              <p:spPr>
                <a:xfrm>
                  <a:off x="6479229" y="4596850"/>
                  <a:ext cx="633760" cy="2101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3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DATA</a:t>
                  </a:r>
                  <a:endParaRPr lang="ko-KR" altLang="en-US" sz="13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FCA837FF-FD5A-F455-C65D-BCF44711398E}"/>
                    </a:ext>
                  </a:extLst>
                </p:cNvPr>
                <p:cNvCxnSpPr/>
                <p:nvPr/>
              </p:nvCxnSpPr>
              <p:spPr>
                <a:xfrm flipH="1">
                  <a:off x="5744459" y="4800516"/>
                  <a:ext cx="69126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0972CAB-5CD0-4E1D-1B02-40E95F27F34B}"/>
                    </a:ext>
                  </a:extLst>
                </p:cNvPr>
                <p:cNvSpPr txBox="1"/>
                <p:nvPr/>
              </p:nvSpPr>
              <p:spPr>
                <a:xfrm>
                  <a:off x="5831284" y="4507447"/>
                  <a:ext cx="864425" cy="210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1</a:t>
                  </a:r>
                  <a:r>
                    <a:rPr lang="ko-KR" altLang="en-US" sz="13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분 삽입</a:t>
                  </a: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F7F56CF-92B9-4913-164B-A40A02C4E148}"/>
                </a:ext>
              </a:extLst>
            </p:cNvPr>
            <p:cNvSpPr txBox="1"/>
            <p:nvPr/>
          </p:nvSpPr>
          <p:spPr>
            <a:xfrm>
              <a:off x="12265293" y="7199568"/>
              <a:ext cx="187855" cy="344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F83FAA4-0533-4D53-0E99-B6A952713017}"/>
                </a:ext>
              </a:extLst>
            </p:cNvPr>
            <p:cNvGrpSpPr/>
            <p:nvPr/>
          </p:nvGrpSpPr>
          <p:grpSpPr>
            <a:xfrm>
              <a:off x="11544926" y="8618869"/>
              <a:ext cx="3304239" cy="606496"/>
              <a:chOff x="8594844" y="5325051"/>
              <a:chExt cx="3326825" cy="650720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7CC68A2-69C7-D263-948E-AECC5D6C6D14}"/>
                  </a:ext>
                </a:extLst>
              </p:cNvPr>
              <p:cNvGrpSpPr/>
              <p:nvPr/>
            </p:nvGrpSpPr>
            <p:grpSpPr>
              <a:xfrm>
                <a:off x="8594844" y="5333318"/>
                <a:ext cx="3326825" cy="642453"/>
                <a:chOff x="8701838" y="5294564"/>
                <a:chExt cx="3356811" cy="446373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7300E04D-A930-02AC-4656-F429CD20B845}"/>
                    </a:ext>
                  </a:extLst>
                </p:cNvPr>
                <p:cNvSpPr/>
                <p:nvPr/>
              </p:nvSpPr>
              <p:spPr>
                <a:xfrm>
                  <a:off x="8701838" y="5294564"/>
                  <a:ext cx="3356811" cy="446373"/>
                </a:xfrm>
                <a:prstGeom prst="rect">
                  <a:avLst/>
                </a:prstGeom>
                <a:solidFill>
                  <a:srgbClr val="99E5B1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60F2BBE5-40D9-5D27-A5FA-320389989A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01839" y="5294564"/>
                  <a:ext cx="614885" cy="446373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C4580EE-72CE-5573-F627-2E9E749ADE61}"/>
                  </a:ext>
                </a:extLst>
              </p:cNvPr>
              <p:cNvSpPr txBox="1"/>
              <p:nvPr/>
            </p:nvSpPr>
            <p:spPr>
              <a:xfrm>
                <a:off x="9425406" y="5325051"/>
                <a:ext cx="2448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DATA</a:t>
                </a:r>
                <a:r>
                  <a:rPr lang="ko-KR" altLang="en-US" sz="20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2000" i="0" dirty="0">
                    <a:solidFill>
                      <a:srgbClr val="393939"/>
                    </a:solidFill>
                    <a:effectLst/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Crawling</a:t>
                </a:r>
              </a:p>
              <a:p>
                <a:r>
                  <a:rPr lang="en-US" altLang="ko-KR" sz="16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태국 날씨</a:t>
                </a:r>
                <a:r>
                  <a:rPr lang="en-US" altLang="ko-KR" sz="16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</a:t>
                </a:r>
                <a:r>
                  <a:rPr lang="ko-KR" altLang="en-US" sz="16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태양 고도</a:t>
                </a:r>
                <a:r>
                  <a:rPr lang="en-US" altLang="ko-KR" sz="16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)</a:t>
                </a:r>
                <a:endParaRPr lang="ko-KR" altLang="en-US" sz="16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AEFE6DD-29EE-3AF8-A1A3-3BD152766E27}"/>
                </a:ext>
              </a:extLst>
            </p:cNvPr>
            <p:cNvGrpSpPr/>
            <p:nvPr/>
          </p:nvGrpSpPr>
          <p:grpSpPr>
            <a:xfrm>
              <a:off x="2973406" y="7001321"/>
              <a:ext cx="2759554" cy="2438206"/>
              <a:chOff x="321873" y="4289388"/>
              <a:chExt cx="2412000" cy="2285583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154ABCB-6948-04C9-A421-EDCD8AAFF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5434" y="4440111"/>
                <a:ext cx="1490022" cy="1490022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9EBAB13-EAB1-4FEB-C475-934FE0BCC57D}"/>
                  </a:ext>
                </a:extLst>
              </p:cNvPr>
              <p:cNvSpPr/>
              <p:nvPr/>
            </p:nvSpPr>
            <p:spPr>
              <a:xfrm>
                <a:off x="386691" y="4289388"/>
                <a:ext cx="2347182" cy="2285583"/>
              </a:xfrm>
              <a:prstGeom prst="rect">
                <a:avLst/>
              </a:prstGeom>
              <a:noFill/>
              <a:ln>
                <a:solidFill>
                  <a:srgbClr val="AAAA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cxnSp>
            <p:nvCxnSpPr>
              <p:cNvPr id="84" name="Straight Connector 2">
                <a:extLst>
                  <a:ext uri="{FF2B5EF4-FFF2-40B4-BE49-F238E27FC236}">
                    <a16:creationId xmlns:a16="http://schemas.microsoft.com/office/drawing/2014/main" id="{C07E36E3-79B6-DFF2-6A49-1C83EB5C1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873" y="5956197"/>
                <a:ext cx="241200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3EDBABF-7B08-DEBD-4E31-F0DBD9304C43}"/>
                  </a:ext>
                </a:extLst>
              </p:cNvPr>
              <p:cNvSpPr txBox="1"/>
              <p:nvPr/>
            </p:nvSpPr>
            <p:spPr>
              <a:xfrm>
                <a:off x="963550" y="6034752"/>
                <a:ext cx="1171534" cy="40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Device</a:t>
                </a:r>
                <a:endParaRPr lang="ko-KR" altLang="en-US" sz="24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6832852-8D80-50F9-F512-8D947790A8E2}"/>
                </a:ext>
              </a:extLst>
            </p:cNvPr>
            <p:cNvCxnSpPr>
              <a:cxnSpLocks/>
            </p:cNvCxnSpPr>
            <p:nvPr/>
          </p:nvCxnSpPr>
          <p:spPr>
            <a:xfrm>
              <a:off x="4575014" y="6137034"/>
              <a:ext cx="0" cy="86370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01A08DB-007A-3E0D-AD44-8DCC975C4ADE}"/>
                </a:ext>
              </a:extLst>
            </p:cNvPr>
            <p:cNvCxnSpPr>
              <a:cxnSpLocks/>
            </p:cNvCxnSpPr>
            <p:nvPr/>
          </p:nvCxnSpPr>
          <p:spPr>
            <a:xfrm>
              <a:off x="4428876" y="6137034"/>
              <a:ext cx="0" cy="86370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A454F32-9FC9-7D66-5290-18997F9985FA}"/>
                </a:ext>
              </a:extLst>
            </p:cNvPr>
            <p:cNvSpPr txBox="1"/>
            <p:nvPr/>
          </p:nvSpPr>
          <p:spPr>
            <a:xfrm>
              <a:off x="4724943" y="6380752"/>
              <a:ext cx="689787" cy="344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대체</a:t>
              </a:r>
            </a:p>
          </p:txBody>
        </p:sp>
        <p:sp>
          <p:nvSpPr>
            <p:cNvPr id="90" name="화살표: 위로 굽음 319">
              <a:extLst>
                <a:ext uri="{FF2B5EF4-FFF2-40B4-BE49-F238E27FC236}">
                  <a16:creationId xmlns:a16="http://schemas.microsoft.com/office/drawing/2014/main" id="{9E5FD727-90A2-6A49-C21F-E32257AEC9ED}"/>
                </a:ext>
              </a:extLst>
            </p:cNvPr>
            <p:cNvSpPr/>
            <p:nvPr/>
          </p:nvSpPr>
          <p:spPr>
            <a:xfrm rot="10800000" flipH="1" flipV="1">
              <a:off x="10377913" y="5364825"/>
              <a:ext cx="3113782" cy="477266"/>
            </a:xfrm>
            <a:prstGeom prst="bentUpArrow">
              <a:avLst>
                <a:gd name="adj1" fmla="val 1793"/>
                <a:gd name="adj2" fmla="val 11005"/>
                <a:gd name="adj3" fmla="val 20830"/>
              </a:avLst>
            </a:prstGeom>
            <a:solidFill>
              <a:schemeClr val="tx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96F0B1-E896-DD6E-730B-3888DCCC5615}"/>
                </a:ext>
              </a:extLst>
            </p:cNvPr>
            <p:cNvSpPr txBox="1"/>
            <p:nvPr/>
          </p:nvSpPr>
          <p:spPr>
            <a:xfrm>
              <a:off x="10396831" y="5897085"/>
              <a:ext cx="4394918" cy="516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매달 </a:t>
              </a:r>
              <a:r>
                <a:rPr lang="en-US" altLang="ko-KR" sz="15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r>
                <a:rPr lang="ko-KR" altLang="en-US" sz="15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일 </a:t>
              </a:r>
              <a:r>
                <a:rPr lang="en-US" altLang="ko-KR" sz="15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sz="15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모델 재 학습 및 </a:t>
              </a:r>
              <a:r>
                <a:rPr lang="en-US" altLang="ko-KR" sz="15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DB </a:t>
              </a:r>
              <a:r>
                <a:rPr lang="ko-KR" altLang="en-US" sz="15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저장</a:t>
              </a:r>
              <a:r>
                <a:rPr lang="en-US" altLang="ko-KR" sz="15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  <a:r>
                <a:rPr lang="ko-KR" altLang="en-US" sz="15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요청</a:t>
              </a:r>
              <a:endParaRPr lang="en-US" altLang="ko-KR" sz="1500" dirty="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r>
                <a:rPr lang="ko-KR" altLang="en-US" sz="15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서버 실행 시 파이썬 서버 테스트</a:t>
              </a:r>
            </a:p>
          </p:txBody>
        </p:sp>
        <p:sp>
          <p:nvSpPr>
            <p:cNvPr id="91" name="화살표: 위로 굽음 323">
              <a:extLst>
                <a:ext uri="{FF2B5EF4-FFF2-40B4-BE49-F238E27FC236}">
                  <a16:creationId xmlns:a16="http://schemas.microsoft.com/office/drawing/2014/main" id="{64E9BB26-E635-7CAF-5CB9-363715F2340F}"/>
                </a:ext>
              </a:extLst>
            </p:cNvPr>
            <p:cNvSpPr/>
            <p:nvPr/>
          </p:nvSpPr>
          <p:spPr>
            <a:xfrm rot="16200000">
              <a:off x="12042061" y="6575631"/>
              <a:ext cx="508734" cy="3626322"/>
            </a:xfrm>
            <a:prstGeom prst="bentUpArrow">
              <a:avLst>
                <a:gd name="adj1" fmla="val 742"/>
                <a:gd name="adj2" fmla="val 9842"/>
                <a:gd name="adj3" fmla="val 30711"/>
              </a:avLst>
            </a:prstGeom>
            <a:solidFill>
              <a:schemeClr val="tx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747C6C8-E1DE-A0E3-F261-F7F27BD4B4E7}"/>
                </a:ext>
              </a:extLst>
            </p:cNvPr>
            <p:cNvSpPr txBox="1"/>
            <p:nvPr/>
          </p:nvSpPr>
          <p:spPr>
            <a:xfrm>
              <a:off x="11653426" y="7740453"/>
              <a:ext cx="1912865" cy="344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데이터 수집</a:t>
              </a:r>
            </a:p>
          </p:txBody>
        </p:sp>
        <p:sp>
          <p:nvSpPr>
            <p:cNvPr id="93" name="화살표: 위쪽/아래쪽 325">
              <a:extLst>
                <a:ext uri="{FF2B5EF4-FFF2-40B4-BE49-F238E27FC236}">
                  <a16:creationId xmlns:a16="http://schemas.microsoft.com/office/drawing/2014/main" id="{6DC2E04B-EC45-50EB-71CF-E273B254D0F1}"/>
                </a:ext>
              </a:extLst>
            </p:cNvPr>
            <p:cNvSpPr/>
            <p:nvPr/>
          </p:nvSpPr>
          <p:spPr>
            <a:xfrm>
              <a:off x="8911337" y="5869254"/>
              <a:ext cx="58237" cy="1205414"/>
            </a:xfrm>
            <a:prstGeom prst="upDownArrow">
              <a:avLst>
                <a:gd name="adj1" fmla="val 0"/>
                <a:gd name="adj2" fmla="val 14147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8D6F49C-70C2-8713-0088-2B2BE315C48A}"/>
                </a:ext>
              </a:extLst>
            </p:cNvPr>
            <p:cNvSpPr txBox="1"/>
            <p:nvPr/>
          </p:nvSpPr>
          <p:spPr>
            <a:xfrm>
              <a:off x="5924510" y="4139174"/>
              <a:ext cx="1338749" cy="315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요청 </a:t>
              </a:r>
              <a:r>
                <a:rPr lang="en-US" altLang="ko-KR" sz="16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&amp; </a:t>
              </a:r>
              <a:r>
                <a:rPr lang="ko-KR" altLang="en-US" sz="16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반환</a:t>
              </a:r>
            </a:p>
          </p:txBody>
        </p:sp>
        <p:sp>
          <p:nvSpPr>
            <p:cNvPr id="95" name="화살표: 위쪽/아래쪽 327">
              <a:extLst>
                <a:ext uri="{FF2B5EF4-FFF2-40B4-BE49-F238E27FC236}">
                  <a16:creationId xmlns:a16="http://schemas.microsoft.com/office/drawing/2014/main" id="{9F6411A3-2440-9426-0278-B33BFB4A72F2}"/>
                </a:ext>
              </a:extLst>
            </p:cNvPr>
            <p:cNvSpPr/>
            <p:nvPr/>
          </p:nvSpPr>
          <p:spPr>
            <a:xfrm rot="5400000">
              <a:off x="6440175" y="3782371"/>
              <a:ext cx="53746" cy="1447029"/>
            </a:xfrm>
            <a:prstGeom prst="upDownArrow">
              <a:avLst>
                <a:gd name="adj1" fmla="val 0"/>
                <a:gd name="adj2" fmla="val 14147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34232D0-1B9F-692A-777E-37947F878AAB}"/>
                </a:ext>
              </a:extLst>
            </p:cNvPr>
            <p:cNvSpPr txBox="1"/>
            <p:nvPr/>
          </p:nvSpPr>
          <p:spPr>
            <a:xfrm>
              <a:off x="9065323" y="6619167"/>
              <a:ext cx="1912865" cy="344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요청 </a:t>
              </a:r>
              <a:r>
                <a:rPr lang="en-US" altLang="ko-KR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&amp; </a:t>
              </a:r>
              <a:r>
                <a:rPr lang="ko-KR" altLang="en-US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반환</a:t>
              </a:r>
            </a:p>
          </p:txBody>
        </p:sp>
        <p:sp>
          <p:nvSpPr>
            <p:cNvPr id="97" name="화살표: 위로 굽음 343">
              <a:extLst>
                <a:ext uri="{FF2B5EF4-FFF2-40B4-BE49-F238E27FC236}">
                  <a16:creationId xmlns:a16="http://schemas.microsoft.com/office/drawing/2014/main" id="{1F72E1CB-D416-CCC8-3948-9362303F3431}"/>
                </a:ext>
              </a:extLst>
            </p:cNvPr>
            <p:cNvSpPr/>
            <p:nvPr/>
          </p:nvSpPr>
          <p:spPr>
            <a:xfrm rot="10800000" flipH="1" flipV="1">
              <a:off x="5457119" y="5867426"/>
              <a:ext cx="2711840" cy="755830"/>
            </a:xfrm>
            <a:prstGeom prst="bentUpArrow">
              <a:avLst>
                <a:gd name="adj1" fmla="val 742"/>
                <a:gd name="adj2" fmla="val 3671"/>
                <a:gd name="adj3" fmla="val 9209"/>
              </a:avLst>
            </a:prstGeom>
            <a:solidFill>
              <a:schemeClr val="tx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B1927F8-89BA-BBB9-01A2-03CA66417C9B}"/>
                </a:ext>
              </a:extLst>
            </p:cNvPr>
            <p:cNvSpPr txBox="1"/>
            <p:nvPr/>
          </p:nvSpPr>
          <p:spPr>
            <a:xfrm>
              <a:off x="6050774" y="6134100"/>
              <a:ext cx="689787" cy="344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제어</a:t>
              </a:r>
            </a:p>
          </p:txBody>
        </p:sp>
        <p:sp>
          <p:nvSpPr>
            <p:cNvPr id="99" name="화살표: 위로 굽음 345">
              <a:extLst>
                <a:ext uri="{FF2B5EF4-FFF2-40B4-BE49-F238E27FC236}">
                  <a16:creationId xmlns:a16="http://schemas.microsoft.com/office/drawing/2014/main" id="{3FD2ABD7-1D77-A568-855E-C35CD5479D50}"/>
                </a:ext>
              </a:extLst>
            </p:cNvPr>
            <p:cNvSpPr/>
            <p:nvPr/>
          </p:nvSpPr>
          <p:spPr>
            <a:xfrm rot="5400000" flipV="1">
              <a:off x="6308123" y="5003382"/>
              <a:ext cx="664037" cy="2346492"/>
            </a:xfrm>
            <a:prstGeom prst="bentUpArrow">
              <a:avLst>
                <a:gd name="adj1" fmla="val 742"/>
                <a:gd name="adj2" fmla="val 3671"/>
                <a:gd name="adj3" fmla="val 9209"/>
              </a:avLst>
            </a:prstGeom>
            <a:solidFill>
              <a:schemeClr val="tx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7200473-9641-4C16-6270-4B5F04778C63}"/>
                </a:ext>
              </a:extLst>
            </p:cNvPr>
            <p:cNvSpPr txBox="1"/>
            <p:nvPr/>
          </p:nvSpPr>
          <p:spPr>
            <a:xfrm>
              <a:off x="6041282" y="6717815"/>
              <a:ext cx="689787" cy="344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상태</a:t>
              </a:r>
            </a:p>
          </p:txBody>
        </p:sp>
        <p:sp>
          <p:nvSpPr>
            <p:cNvPr id="102" name="화살표: 위로 굽음 101">
              <a:extLst>
                <a:ext uri="{FF2B5EF4-FFF2-40B4-BE49-F238E27FC236}">
                  <a16:creationId xmlns:a16="http://schemas.microsoft.com/office/drawing/2014/main" id="{8F0A8A44-5607-29DB-7998-56B79DCF674C}"/>
                </a:ext>
              </a:extLst>
            </p:cNvPr>
            <p:cNvSpPr/>
            <p:nvPr/>
          </p:nvSpPr>
          <p:spPr>
            <a:xfrm rot="5400000" flipV="1">
              <a:off x="11307255" y="4516921"/>
              <a:ext cx="2125189" cy="3812820"/>
            </a:xfrm>
            <a:prstGeom prst="bentUpArrow">
              <a:avLst>
                <a:gd name="adj1" fmla="val 0"/>
                <a:gd name="adj2" fmla="val 2309"/>
                <a:gd name="adj3" fmla="val 7355"/>
              </a:avLst>
            </a:prstGeom>
            <a:solidFill>
              <a:schemeClr val="tx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7885F75-D3ED-79C4-D54C-27F0DB4C774A}"/>
                </a:ext>
              </a:extLst>
            </p:cNvPr>
            <p:cNvSpPr txBox="1"/>
            <p:nvPr/>
          </p:nvSpPr>
          <p:spPr>
            <a:xfrm>
              <a:off x="11371136" y="7071507"/>
              <a:ext cx="191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예측 데이터 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161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90"/>
            <a:ext cx="18288000" cy="940171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순서도: 수행의 시작/종료 2"/>
          <p:cNvSpPr/>
          <p:nvPr/>
        </p:nvSpPr>
        <p:spPr>
          <a:xfrm>
            <a:off x="510177" y="1314450"/>
            <a:ext cx="2819398" cy="859309"/>
          </a:xfrm>
          <a:prstGeom prst="flowChartTerminator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ERD </a:t>
            </a:r>
            <a:r>
              <a:rPr lang="ko-KR" altLang="en-US" sz="44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설계</a:t>
            </a:r>
          </a:p>
        </p:txBody>
      </p:sp>
      <p:grpSp>
        <p:nvGrpSpPr>
          <p:cNvPr id="17" name="그룹 1004"/>
          <p:cNvGrpSpPr/>
          <p:nvPr/>
        </p:nvGrpSpPr>
        <p:grpSpPr>
          <a:xfrm>
            <a:off x="116430" y="929552"/>
            <a:ext cx="1303260" cy="515879"/>
            <a:chOff x="8491227" y="1579063"/>
            <a:chExt cx="1303260" cy="515879"/>
          </a:xfrm>
        </p:grpSpPr>
        <p:pic>
          <p:nvPicPr>
            <p:cNvPr id="18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19" name="Object 37"/>
          <p:cNvSpPr txBox="1"/>
          <p:nvPr/>
        </p:nvSpPr>
        <p:spPr>
          <a:xfrm>
            <a:off x="-378352" y="970173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39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1002"/>
          <p:cNvGrpSpPr/>
          <p:nvPr/>
        </p:nvGrpSpPr>
        <p:grpSpPr>
          <a:xfrm>
            <a:off x="0" y="7456224"/>
            <a:ext cx="18288000" cy="2830776"/>
            <a:chOff x="538462" y="7426918"/>
            <a:chExt cx="17208791" cy="2370702"/>
          </a:xfrm>
        </p:grpSpPr>
        <p:pic>
          <p:nvPicPr>
            <p:cNvPr id="43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462" y="7426918"/>
              <a:ext cx="17208791" cy="23707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6585" y="2126984"/>
            <a:ext cx="10912544" cy="6426026"/>
            <a:chOff x="3686585" y="2126984"/>
            <a:chExt cx="10912544" cy="64260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585" y="2126984"/>
              <a:ext cx="10912544" cy="6426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5238" y="2514600"/>
            <a:ext cx="10095238" cy="5650794"/>
            <a:chOff x="4095238" y="2514600"/>
            <a:chExt cx="10095238" cy="5650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5238" y="2514600"/>
              <a:ext cx="10095238" cy="5650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71533" y="6225501"/>
            <a:ext cx="6137576" cy="14286"/>
            <a:chOff x="6088277" y="6070703"/>
            <a:chExt cx="613757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8277" y="6070703"/>
              <a:ext cx="6137576" cy="1428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8124447" y="4049179"/>
            <a:ext cx="2031746" cy="605656"/>
            <a:chOff x="8110240" y="3615809"/>
            <a:chExt cx="2031746" cy="6056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195333" y="3615809"/>
              <a:ext cx="1861561" cy="605656"/>
              <a:chOff x="8212077" y="3461011"/>
              <a:chExt cx="1861561" cy="60565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12077" y="3461011"/>
                <a:ext cx="1861561" cy="605656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8110240" y="3641638"/>
              <a:ext cx="203174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393939"/>
                  </a:solidFill>
                  <a:latin typeface="Pretendard" pitchFamily="34" charset="0"/>
                  <a:cs typeface="Pretendard" pitchFamily="34" charset="0"/>
                </a:rPr>
                <a:t>Part.03</a:t>
              </a:r>
              <a:endParaRPr lang="en-US"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82583" y="4840003"/>
            <a:ext cx="95154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화면 정의</a:t>
            </a:r>
            <a:r>
              <a:rPr lang="en-US" altLang="ko-KR" sz="72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&amp;</a:t>
            </a:r>
            <a:r>
              <a:rPr lang="ko-KR" altLang="en-US" sz="72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구현 기능</a:t>
            </a:r>
            <a:endParaRPr lang="en-US" sz="1100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grpSp>
        <p:nvGrpSpPr>
          <p:cNvPr id="38" name="그룹 1011"/>
          <p:cNvGrpSpPr/>
          <p:nvPr/>
        </p:nvGrpSpPr>
        <p:grpSpPr>
          <a:xfrm>
            <a:off x="1788533" y="1323748"/>
            <a:ext cx="3547635" cy="3331087"/>
            <a:chOff x="14568969" y="3322291"/>
            <a:chExt cx="2001989" cy="20019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68969" y="3322291"/>
              <a:ext cx="2001989" cy="2001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202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76" y="1638300"/>
            <a:ext cx="12999998" cy="8305800"/>
          </a:xfrm>
          <a:prstGeom prst="roundRect">
            <a:avLst>
              <a:gd name="adj" fmla="val 3990"/>
            </a:avLst>
          </a:prstGeom>
          <a:ln w="12700">
            <a:solidFill>
              <a:schemeClr val="bg1">
                <a:lumMod val="65000"/>
                <a:alpha val="92000"/>
              </a:schemeClr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7377084" y="4928544"/>
            <a:ext cx="7772400" cy="50155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377084" y="2476500"/>
            <a:ext cx="7772400" cy="21128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301884" y="2476500"/>
            <a:ext cx="2441730" cy="3962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5317816" y="6972300"/>
            <a:ext cx="2441730" cy="2975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18698" y="5363527"/>
            <a:ext cx="53535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에너지 사용량 현황</a:t>
            </a: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목표량 표시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buAutoNum type="circleNumDbPlain"/>
            </a:pP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buFont typeface="+mj-ea"/>
              <a:buAutoNum type="circleNumDbPlain" startAt="2"/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건물 전체 각 기기의 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에너지 현황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buFont typeface="+mj-ea"/>
              <a:buAutoNum type="circleNumDbPlain" startAt="3"/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에너지 사용량 현황</a:t>
            </a: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사용량 예측 그래프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buAutoNum type="circleNumDbPlain"/>
            </a:pP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buFont typeface="+mj-ea"/>
              <a:buAutoNum type="circleNumDbPlain" startAt="4"/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게시판 </a:t>
            </a:r>
            <a:r>
              <a:rPr lang="ko-KR" altLang="en-US" sz="2800" dirty="0" err="1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미리보기</a:t>
            </a:r>
            <a:endParaRPr lang="ko-KR" altLang="en-US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77084" y="1866900"/>
            <a:ext cx="2438400" cy="533400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310284" y="1863436"/>
            <a:ext cx="3673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n w="0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DashBoard</a:t>
            </a:r>
            <a:endParaRPr lang="ko-KR" altLang="en-US" sz="2800" dirty="0">
              <a:ln w="0">
                <a:noFill/>
              </a:ln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591189" y="2198603"/>
            <a:ext cx="555802" cy="52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1</a:t>
            </a:r>
            <a:endParaRPr lang="ko-KR" altLang="en-US" sz="3200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5407842" y="2103373"/>
            <a:ext cx="555802" cy="52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2</a:t>
            </a:r>
            <a:endParaRPr lang="ko-KR" altLang="en-US" sz="3200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591189" y="4686300"/>
            <a:ext cx="555802" cy="52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3</a:t>
            </a:r>
            <a:endParaRPr lang="ko-KR" altLang="en-US" sz="3200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5463631" y="6724713"/>
            <a:ext cx="555802" cy="52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4</a:t>
            </a:r>
            <a:endParaRPr lang="ko-KR" altLang="en-US" sz="3200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180" y="3469813"/>
            <a:ext cx="2662954" cy="584775"/>
          </a:xfrm>
          <a:prstGeom prst="rect">
            <a:avLst/>
          </a:prstGeom>
          <a:solidFill>
            <a:srgbClr val="558E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en-US" altLang="ko-KR" sz="3200" b="1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DashBoard</a:t>
            </a:r>
            <a:endParaRPr lang="ko-KR" altLang="en-US" sz="32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3" name="그룹 1004"/>
          <p:cNvGrpSpPr/>
          <p:nvPr/>
        </p:nvGrpSpPr>
        <p:grpSpPr>
          <a:xfrm>
            <a:off x="1921030" y="2036821"/>
            <a:ext cx="1303260" cy="515879"/>
            <a:chOff x="8491227" y="1579063"/>
            <a:chExt cx="1303260" cy="515879"/>
          </a:xfrm>
        </p:grpSpPr>
        <p:pic>
          <p:nvPicPr>
            <p:cNvPr id="3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42" name="Object 37"/>
          <p:cNvSpPr txBox="1"/>
          <p:nvPr/>
        </p:nvSpPr>
        <p:spPr>
          <a:xfrm>
            <a:off x="1426248" y="2077442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Part.03</a:t>
            </a:r>
            <a:endParaRPr lang="en-US" dirty="0"/>
          </a:p>
        </p:txBody>
      </p:sp>
      <p:sp>
        <p:nvSpPr>
          <p:cNvPr id="43" name="Object 12"/>
          <p:cNvSpPr txBox="1"/>
          <p:nvPr/>
        </p:nvSpPr>
        <p:spPr>
          <a:xfrm>
            <a:off x="595982" y="2612082"/>
            <a:ext cx="395335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구현 기능</a:t>
            </a:r>
            <a:endParaRPr lang="en-US" sz="105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13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80" y="1638300"/>
            <a:ext cx="12670395" cy="8022816"/>
          </a:xfrm>
          <a:prstGeom prst="roundRect">
            <a:avLst>
              <a:gd name="adj" fmla="val 1970"/>
            </a:avLst>
          </a:prstGeom>
          <a:ln w="15875">
            <a:solidFill>
              <a:schemeClr val="bg1">
                <a:lumMod val="65000"/>
                <a:alpha val="95000"/>
              </a:schemeClr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7543800" y="2476500"/>
            <a:ext cx="6275074" cy="40385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249399" y="2476501"/>
            <a:ext cx="2514601" cy="70865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43800" y="6851073"/>
            <a:ext cx="6369482" cy="27120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58223" y="5372100"/>
            <a:ext cx="52853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기기 별 에너지 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사용량 그래프 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buFont typeface="+mj-ea"/>
              <a:buAutoNum type="circleNumDbPlain" startAt="2"/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층 별 에너지 사용량 조회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buFont typeface="+mj-ea"/>
              <a:buAutoNum type="circleNumDbPlain" startAt="2"/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층별 전체 사용량 비율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1134" y="3518351"/>
            <a:ext cx="3538220" cy="584775"/>
          </a:xfrm>
          <a:prstGeom prst="rect">
            <a:avLst/>
          </a:prstGeom>
          <a:solidFill>
            <a:srgbClr val="558E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:Detail of Energy</a:t>
            </a:r>
            <a:endParaRPr lang="ko-KR" altLang="en-US" sz="32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72400" y="2212900"/>
            <a:ext cx="555802" cy="52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1</a:t>
            </a:r>
            <a:endParaRPr lang="ko-KR" altLang="en-US" sz="3200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478000" y="2212900"/>
            <a:ext cx="555802" cy="5221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2</a:t>
            </a:r>
            <a:endParaRPr lang="ko-KR" altLang="en-US" sz="3200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772400" y="6587473"/>
            <a:ext cx="555802" cy="52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3</a:t>
            </a:r>
            <a:endParaRPr lang="ko-KR" altLang="en-US" sz="3200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grpSp>
        <p:nvGrpSpPr>
          <p:cNvPr id="27" name="그룹 1004"/>
          <p:cNvGrpSpPr/>
          <p:nvPr/>
        </p:nvGrpSpPr>
        <p:grpSpPr>
          <a:xfrm>
            <a:off x="1921030" y="2036821"/>
            <a:ext cx="1303260" cy="515879"/>
            <a:chOff x="8491227" y="1579063"/>
            <a:chExt cx="1303260" cy="515879"/>
          </a:xfrm>
        </p:grpSpPr>
        <p:pic>
          <p:nvPicPr>
            <p:cNvPr id="28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29" name="Object 37"/>
          <p:cNvSpPr txBox="1"/>
          <p:nvPr/>
        </p:nvSpPr>
        <p:spPr>
          <a:xfrm>
            <a:off x="1426248" y="2077442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Part.03</a:t>
            </a:r>
            <a:endParaRPr lang="en-US" dirty="0"/>
          </a:p>
        </p:txBody>
      </p:sp>
      <p:sp>
        <p:nvSpPr>
          <p:cNvPr id="30" name="Object 12"/>
          <p:cNvSpPr txBox="1"/>
          <p:nvPr/>
        </p:nvSpPr>
        <p:spPr>
          <a:xfrm>
            <a:off x="595982" y="2612082"/>
            <a:ext cx="395335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구현 기능</a:t>
            </a:r>
            <a:endParaRPr lang="en-US" sz="105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13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-315457" y="5421564"/>
            <a:ext cx="5776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ea"/>
              <a:buAutoNum type="circleNumDbPlain"/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층 별 기기 수동 제어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 algn="ctr">
              <a:buFont typeface="+mj-ea"/>
              <a:buAutoNum type="circleNumDbPlain"/>
            </a:pP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 algn="ctr">
              <a:buFont typeface="+mj-ea"/>
              <a:buAutoNum type="circleNumDbPlain"/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제어 내역 타임라인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65001" y="1638300"/>
            <a:ext cx="12303874" cy="7870689"/>
            <a:chOff x="4495799" y="1562100"/>
            <a:chExt cx="13502507" cy="840222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96"/>
            <a:stretch/>
          </p:blipFill>
          <p:spPr>
            <a:xfrm>
              <a:off x="4495799" y="1562100"/>
              <a:ext cx="13502507" cy="8402223"/>
            </a:xfrm>
            <a:prstGeom prst="roundRect">
              <a:avLst>
                <a:gd name="adj" fmla="val 3311"/>
              </a:avLst>
            </a:prstGeom>
            <a:ln w="15875">
              <a:solidFill>
                <a:schemeClr val="bg1">
                  <a:lumMod val="65000"/>
                  <a:alpha val="96000"/>
                </a:schemeClr>
              </a:solidFill>
            </a:ln>
          </p:spPr>
        </p:pic>
        <p:grpSp>
          <p:nvGrpSpPr>
            <p:cNvPr id="20" name="그룹 1010"/>
            <p:cNvGrpSpPr/>
            <p:nvPr/>
          </p:nvGrpSpPr>
          <p:grpSpPr>
            <a:xfrm>
              <a:off x="11658599" y="2526721"/>
              <a:ext cx="1143000" cy="909206"/>
              <a:chOff x="12037357" y="6006659"/>
              <a:chExt cx="4283961" cy="4283961"/>
            </a:xfrm>
          </p:grpSpPr>
          <p:pic>
            <p:nvPicPr>
              <p:cNvPr id="21" name="Object 3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380000">
                <a:off x="12037357" y="6006659"/>
                <a:ext cx="4283961" cy="4283961"/>
              </a:xfrm>
              <a:prstGeom prst="rect">
                <a:avLst/>
              </a:prstGeom>
            </p:spPr>
          </p:pic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0513" y="2628900"/>
              <a:ext cx="6262687" cy="160921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56" b="1197"/>
            <a:stretch/>
          </p:blipFill>
          <p:spPr>
            <a:xfrm>
              <a:off x="11959209" y="3900273"/>
              <a:ext cx="5832700" cy="6064050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883095" y="3433507"/>
              <a:ext cx="5004745" cy="649722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39408" y="3446221"/>
            <a:ext cx="2866497" cy="1077218"/>
          </a:xfrm>
          <a:prstGeom prst="rect">
            <a:avLst/>
          </a:prstGeom>
          <a:solidFill>
            <a:srgbClr val="558E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:Control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Management</a:t>
            </a:r>
            <a:endParaRPr lang="ko-KR" altLang="en-US" sz="32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8" name="그룹 1004"/>
          <p:cNvGrpSpPr/>
          <p:nvPr/>
        </p:nvGrpSpPr>
        <p:grpSpPr>
          <a:xfrm>
            <a:off x="1921030" y="2036821"/>
            <a:ext cx="1303260" cy="515879"/>
            <a:chOff x="8491227" y="1579063"/>
            <a:chExt cx="1303260" cy="515879"/>
          </a:xfrm>
        </p:grpSpPr>
        <p:pic>
          <p:nvPicPr>
            <p:cNvPr id="29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30" name="Object 37"/>
          <p:cNvSpPr txBox="1"/>
          <p:nvPr/>
        </p:nvSpPr>
        <p:spPr>
          <a:xfrm>
            <a:off x="1426248" y="2077442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Part.03</a:t>
            </a:r>
            <a:endParaRPr lang="en-US" dirty="0"/>
          </a:p>
        </p:txBody>
      </p:sp>
      <p:sp>
        <p:nvSpPr>
          <p:cNvPr id="31" name="Object 12"/>
          <p:cNvSpPr txBox="1"/>
          <p:nvPr/>
        </p:nvSpPr>
        <p:spPr>
          <a:xfrm>
            <a:off x="595982" y="2612082"/>
            <a:ext cx="395335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구현 기능</a:t>
            </a:r>
            <a:endParaRPr lang="en-US" sz="105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362640" y="2719136"/>
            <a:ext cx="4951336" cy="67898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858098" y="3036015"/>
            <a:ext cx="555802" cy="52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1</a:t>
            </a:r>
            <a:endParaRPr lang="ko-KR" altLang="en-US" sz="3200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684088" y="2414775"/>
            <a:ext cx="555802" cy="52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2</a:t>
            </a:r>
            <a:endParaRPr lang="ko-KR" altLang="en-US" sz="3200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87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62" y="1640428"/>
            <a:ext cx="12690613" cy="7562271"/>
          </a:xfrm>
          <a:prstGeom prst="roundRect">
            <a:avLst>
              <a:gd name="adj" fmla="val 4093"/>
            </a:avLst>
          </a:prstGeom>
          <a:ln w="15875">
            <a:solidFill>
              <a:schemeClr val="bg1">
                <a:lumMod val="6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472174" y="5421564"/>
            <a:ext cx="4200964" cy="1310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에너지 절감 현황 및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그에 따른 효과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2560" y="3448720"/>
            <a:ext cx="3280192" cy="584775"/>
          </a:xfrm>
          <a:prstGeom prst="rect">
            <a:avLst/>
          </a:prstGeom>
          <a:solidFill>
            <a:srgbClr val="558E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:EE Health Pad</a:t>
            </a:r>
            <a:endParaRPr lang="ko-KR" altLang="en-US" sz="32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0" name="그룹 1004"/>
          <p:cNvGrpSpPr/>
          <p:nvPr/>
        </p:nvGrpSpPr>
        <p:grpSpPr>
          <a:xfrm>
            <a:off x="1921030" y="2036821"/>
            <a:ext cx="1303260" cy="515879"/>
            <a:chOff x="8491227" y="1579063"/>
            <a:chExt cx="1303260" cy="515879"/>
          </a:xfrm>
        </p:grpSpPr>
        <p:pic>
          <p:nvPicPr>
            <p:cNvPr id="2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25" name="Object 37"/>
          <p:cNvSpPr txBox="1"/>
          <p:nvPr/>
        </p:nvSpPr>
        <p:spPr>
          <a:xfrm>
            <a:off x="1426248" y="2077442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Part.03</a:t>
            </a:r>
            <a:endParaRPr lang="en-US" dirty="0"/>
          </a:p>
        </p:txBody>
      </p:sp>
      <p:sp>
        <p:nvSpPr>
          <p:cNvPr id="26" name="Object 12"/>
          <p:cNvSpPr txBox="1"/>
          <p:nvPr/>
        </p:nvSpPr>
        <p:spPr>
          <a:xfrm>
            <a:off x="595982" y="2612082"/>
            <a:ext cx="395335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구현 기능</a:t>
            </a:r>
            <a:endParaRPr lang="en-US" sz="105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59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2"/>
          <p:cNvGrpSpPr/>
          <p:nvPr/>
        </p:nvGrpSpPr>
        <p:grpSpPr>
          <a:xfrm>
            <a:off x="0" y="7456224"/>
            <a:ext cx="18288000" cy="2830776"/>
            <a:chOff x="538462" y="7426918"/>
            <a:chExt cx="17208791" cy="2370702"/>
          </a:xfrm>
        </p:grpSpPr>
        <p:pic>
          <p:nvPicPr>
            <p:cNvPr id="36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462" y="7426918"/>
              <a:ext cx="17208791" cy="23707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6585" y="2126984"/>
            <a:ext cx="10912544" cy="6426026"/>
            <a:chOff x="3686585" y="2126984"/>
            <a:chExt cx="10912544" cy="64260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585" y="2126984"/>
              <a:ext cx="10912544" cy="6426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78493" y="2514600"/>
            <a:ext cx="10095238" cy="5650794"/>
            <a:chOff x="4095238" y="2514600"/>
            <a:chExt cx="10095238" cy="5650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5238" y="2514600"/>
              <a:ext cx="10095238" cy="5650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95333" y="3615809"/>
            <a:ext cx="1861561" cy="605656"/>
            <a:chOff x="8212077" y="3461011"/>
            <a:chExt cx="1861561" cy="6056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2077" y="3461011"/>
              <a:ext cx="1861561" cy="6056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7325" y="5792889"/>
            <a:ext cx="6137576" cy="14286"/>
            <a:chOff x="6074069" y="5638091"/>
            <a:chExt cx="613757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4069" y="5638091"/>
              <a:ext cx="6137576" cy="1428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110240" y="3670206"/>
            <a:ext cx="2031746" cy="7962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Part.01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869037" y="4175959"/>
            <a:ext cx="45141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개요</a:t>
            </a:r>
            <a:endParaRPr lang="en-US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270298" y="6855079"/>
            <a:ext cx="2568813" cy="520579"/>
            <a:chOff x="6122124" y="6780052"/>
            <a:chExt cx="2568813" cy="51587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22124" y="6780052"/>
              <a:ext cx="1950330" cy="515879"/>
              <a:chOff x="6122124" y="6780052"/>
              <a:chExt cx="1950330" cy="51587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22124" y="6780052"/>
                <a:ext cx="1950330" cy="51587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6304929" y="6812505"/>
              <a:ext cx="2386008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# 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팀원</a:t>
              </a:r>
              <a:r>
                <a:rPr lang="en-US" altLang="ko-KR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_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소개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030313" y="6848444"/>
            <a:ext cx="2566931" cy="543978"/>
            <a:chOff x="6122124" y="6780052"/>
            <a:chExt cx="2566931" cy="515879"/>
          </a:xfrm>
        </p:grpSpPr>
        <p:grpSp>
          <p:nvGrpSpPr>
            <p:cNvPr id="37" name="그룹 1007"/>
            <p:cNvGrpSpPr/>
            <p:nvPr/>
          </p:nvGrpSpPr>
          <p:grpSpPr>
            <a:xfrm>
              <a:off x="6122124" y="6780052"/>
              <a:ext cx="1950330" cy="515879"/>
              <a:chOff x="6122124" y="6780052"/>
              <a:chExt cx="1950330" cy="515879"/>
            </a:xfrm>
          </p:grpSpPr>
          <p:pic>
            <p:nvPicPr>
              <p:cNvPr id="40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22124" y="6780052"/>
                <a:ext cx="1950330" cy="515879"/>
              </a:xfrm>
              <a:prstGeom prst="rect">
                <a:avLst/>
              </a:prstGeom>
            </p:spPr>
          </p:pic>
        </p:grpSp>
        <p:sp>
          <p:nvSpPr>
            <p:cNvPr id="39" name="Object 27"/>
            <p:cNvSpPr txBox="1"/>
            <p:nvPr/>
          </p:nvSpPr>
          <p:spPr>
            <a:xfrm>
              <a:off x="6303047" y="6826073"/>
              <a:ext cx="2386008" cy="4232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# 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개발 환경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</p:grpSp>
      <p:grpSp>
        <p:nvGrpSpPr>
          <p:cNvPr id="49" name="그룹 1012"/>
          <p:cNvGrpSpPr/>
          <p:nvPr/>
        </p:nvGrpSpPr>
        <p:grpSpPr>
          <a:xfrm rot="20643424">
            <a:off x="2072081" y="797510"/>
            <a:ext cx="3718577" cy="3853898"/>
            <a:chOff x="1768786" y="3288042"/>
            <a:chExt cx="1933491" cy="1933491"/>
          </a:xfrm>
        </p:grpSpPr>
        <p:pic>
          <p:nvPicPr>
            <p:cNvPr id="50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8786" y="3288042"/>
              <a:ext cx="1933491" cy="1933491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8148676" y="6138214"/>
            <a:ext cx="3224046" cy="554784"/>
            <a:chOff x="9365781" y="6808593"/>
            <a:chExt cx="3224046" cy="5547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5781" y="6808593"/>
              <a:ext cx="2584928" cy="554784"/>
            </a:xfrm>
            <a:prstGeom prst="rect">
              <a:avLst/>
            </a:prstGeom>
          </p:spPr>
        </p:pic>
        <p:sp>
          <p:nvSpPr>
            <p:cNvPr id="47" name="Object 27"/>
            <p:cNvSpPr txBox="1"/>
            <p:nvPr/>
          </p:nvSpPr>
          <p:spPr>
            <a:xfrm>
              <a:off x="9509223" y="6864785"/>
              <a:ext cx="3080604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#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 목표와</a:t>
              </a:r>
              <a:r>
                <a:rPr lang="en-US" altLang="ko-KR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_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기대효과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333833" y="6127791"/>
            <a:ext cx="3070407" cy="554784"/>
            <a:chOff x="7762547" y="7614974"/>
            <a:chExt cx="3070407" cy="554784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547" y="7614974"/>
              <a:ext cx="2584928" cy="554784"/>
            </a:xfrm>
            <a:prstGeom prst="rect">
              <a:avLst/>
            </a:prstGeom>
          </p:spPr>
        </p:pic>
        <p:sp>
          <p:nvSpPr>
            <p:cNvPr id="43" name="Object 27"/>
            <p:cNvSpPr txBox="1"/>
            <p:nvPr/>
          </p:nvSpPr>
          <p:spPr>
            <a:xfrm>
              <a:off x="7939226" y="7666545"/>
              <a:ext cx="2893728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#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 주제</a:t>
              </a:r>
              <a:r>
                <a:rPr lang="en-US" altLang="ko-KR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_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선정</a:t>
              </a:r>
              <a:r>
                <a:rPr lang="en-US" altLang="ko-KR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_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배경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0935417" y="6127791"/>
            <a:ext cx="2851277" cy="565207"/>
            <a:chOff x="6122124" y="6780052"/>
            <a:chExt cx="2526196" cy="515879"/>
          </a:xfrm>
        </p:grpSpPr>
        <p:grpSp>
          <p:nvGrpSpPr>
            <p:cNvPr id="64" name="그룹 1007"/>
            <p:cNvGrpSpPr/>
            <p:nvPr/>
          </p:nvGrpSpPr>
          <p:grpSpPr>
            <a:xfrm>
              <a:off x="6122124" y="6780052"/>
              <a:ext cx="1950330" cy="515879"/>
              <a:chOff x="6122124" y="6780052"/>
              <a:chExt cx="1950330" cy="515879"/>
            </a:xfrm>
          </p:grpSpPr>
          <p:pic>
            <p:nvPicPr>
              <p:cNvPr id="66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22124" y="6780052"/>
                <a:ext cx="1950330" cy="515879"/>
              </a:xfrm>
              <a:prstGeom prst="rect">
                <a:avLst/>
              </a:prstGeom>
            </p:spPr>
          </p:pic>
        </p:grpSp>
        <p:sp>
          <p:nvSpPr>
            <p:cNvPr id="65" name="Object 27"/>
            <p:cNvSpPr txBox="1"/>
            <p:nvPr/>
          </p:nvSpPr>
          <p:spPr>
            <a:xfrm>
              <a:off x="6262312" y="6814853"/>
              <a:ext cx="2386008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# 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개발</a:t>
              </a:r>
              <a:r>
                <a:rPr lang="en-US" altLang="ko-KR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_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방법론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287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2964" y="5421563"/>
            <a:ext cx="5090426" cy="66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조회</a:t>
            </a: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작성</a:t>
            </a: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수정</a:t>
            </a:r>
            <a:r>
              <a:rPr lang="en-US" altLang="ko-KR" sz="280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sz="280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삭제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7339" y="3420833"/>
            <a:ext cx="2291730" cy="584775"/>
          </a:xfrm>
          <a:prstGeom prst="rect">
            <a:avLst/>
          </a:prstGeom>
          <a:solidFill>
            <a:srgbClr val="558E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:INFORM</a:t>
            </a:r>
            <a:endParaRPr lang="ko-KR" altLang="en-US" sz="32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2" name="그룹 1004"/>
          <p:cNvGrpSpPr/>
          <p:nvPr/>
        </p:nvGrpSpPr>
        <p:grpSpPr>
          <a:xfrm>
            <a:off x="1921030" y="2036821"/>
            <a:ext cx="1303260" cy="515879"/>
            <a:chOff x="8491227" y="1579063"/>
            <a:chExt cx="1303260" cy="515879"/>
          </a:xfrm>
        </p:grpSpPr>
        <p:pic>
          <p:nvPicPr>
            <p:cNvPr id="23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24" name="Object 37"/>
          <p:cNvSpPr txBox="1"/>
          <p:nvPr/>
        </p:nvSpPr>
        <p:spPr>
          <a:xfrm>
            <a:off x="1426248" y="2077442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Part.03</a:t>
            </a:r>
            <a:endParaRPr lang="en-US" dirty="0"/>
          </a:p>
        </p:txBody>
      </p:sp>
      <p:sp>
        <p:nvSpPr>
          <p:cNvPr id="25" name="Object 12"/>
          <p:cNvSpPr txBox="1"/>
          <p:nvPr/>
        </p:nvSpPr>
        <p:spPr>
          <a:xfrm>
            <a:off x="595982" y="2612082"/>
            <a:ext cx="395335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구현 기능</a:t>
            </a:r>
            <a:endParaRPr lang="en-US" sz="105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6"/>
          <a:stretch/>
        </p:blipFill>
        <p:spPr>
          <a:xfrm>
            <a:off x="5257021" y="2552700"/>
            <a:ext cx="12442125" cy="6400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1686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2"/>
          <p:cNvGrpSpPr/>
          <p:nvPr/>
        </p:nvGrpSpPr>
        <p:grpSpPr>
          <a:xfrm>
            <a:off x="0" y="7456224"/>
            <a:ext cx="18288000" cy="2830776"/>
            <a:chOff x="538462" y="7426918"/>
            <a:chExt cx="17208791" cy="2370702"/>
          </a:xfrm>
        </p:grpSpPr>
        <p:pic>
          <p:nvPicPr>
            <p:cNvPr id="48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462" y="7426918"/>
              <a:ext cx="17208791" cy="2370702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003"/>
          <p:cNvGrpSpPr/>
          <p:nvPr/>
        </p:nvGrpSpPr>
        <p:grpSpPr>
          <a:xfrm>
            <a:off x="3686585" y="2126984"/>
            <a:ext cx="10912544" cy="6426026"/>
            <a:chOff x="3686585" y="2126984"/>
            <a:chExt cx="10912544" cy="6426026"/>
          </a:xfrm>
        </p:grpSpPr>
        <p:pic>
          <p:nvPicPr>
            <p:cNvPr id="18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585" y="2126984"/>
              <a:ext cx="10912544" cy="6426026"/>
            </a:xfrm>
            <a:prstGeom prst="rect">
              <a:avLst/>
            </a:prstGeom>
          </p:spPr>
        </p:pic>
      </p:grpSp>
      <p:grpSp>
        <p:nvGrpSpPr>
          <p:cNvPr id="19" name="그룹 1004"/>
          <p:cNvGrpSpPr/>
          <p:nvPr/>
        </p:nvGrpSpPr>
        <p:grpSpPr>
          <a:xfrm>
            <a:off x="4095238" y="2514600"/>
            <a:ext cx="10095238" cy="5650794"/>
            <a:chOff x="4095238" y="2514600"/>
            <a:chExt cx="10095238" cy="5650794"/>
          </a:xfrm>
        </p:grpSpPr>
        <p:pic>
          <p:nvPicPr>
            <p:cNvPr id="20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5238" y="2514600"/>
              <a:ext cx="10095238" cy="5650794"/>
            </a:xfrm>
            <a:prstGeom prst="rect">
              <a:avLst/>
            </a:prstGeom>
          </p:spPr>
        </p:pic>
      </p:grpSp>
      <p:sp>
        <p:nvSpPr>
          <p:cNvPr id="26" name="Object 22"/>
          <p:cNvSpPr txBox="1"/>
          <p:nvPr/>
        </p:nvSpPr>
        <p:spPr>
          <a:xfrm>
            <a:off x="5476944" y="3308027"/>
            <a:ext cx="733182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1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TESTING!</a:t>
            </a:r>
            <a:endParaRPr lang="en-US" sz="1100" dirty="0"/>
          </a:p>
        </p:txBody>
      </p:sp>
      <p:grpSp>
        <p:nvGrpSpPr>
          <p:cNvPr id="36" name="그룹 1010"/>
          <p:cNvGrpSpPr/>
          <p:nvPr/>
        </p:nvGrpSpPr>
        <p:grpSpPr>
          <a:xfrm>
            <a:off x="11017599" y="5933912"/>
            <a:ext cx="4470703" cy="4549129"/>
            <a:chOff x="12037357" y="6006659"/>
            <a:chExt cx="4283961" cy="4283961"/>
          </a:xfrm>
        </p:grpSpPr>
        <p:pic>
          <p:nvPicPr>
            <p:cNvPr id="37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">
              <a:off x="12037357" y="6006659"/>
              <a:ext cx="4283961" cy="4283961"/>
            </a:xfrm>
            <a:prstGeom prst="rect">
              <a:avLst/>
            </a:prstGeom>
          </p:spPr>
        </p:pic>
      </p:grpSp>
      <p:grpSp>
        <p:nvGrpSpPr>
          <p:cNvPr id="39" name="그룹 1006"/>
          <p:cNvGrpSpPr/>
          <p:nvPr/>
        </p:nvGrpSpPr>
        <p:grpSpPr>
          <a:xfrm>
            <a:off x="6041040" y="4407906"/>
            <a:ext cx="6137576" cy="14286"/>
            <a:chOff x="6074069" y="5638091"/>
            <a:chExt cx="6137576" cy="14286"/>
          </a:xfrm>
        </p:grpSpPr>
        <p:pic>
          <p:nvPicPr>
            <p:cNvPr id="40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4069" y="5638091"/>
              <a:ext cx="6137576" cy="14286"/>
            </a:xfrm>
            <a:prstGeom prst="rect">
              <a:avLst/>
            </a:prstGeom>
          </p:spPr>
        </p:pic>
      </p:grpSp>
      <p:pic>
        <p:nvPicPr>
          <p:cNvPr id="43" name="그림 42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600" y="4605157"/>
            <a:ext cx="2353529" cy="2353529"/>
          </a:xfrm>
          <a:prstGeom prst="rect">
            <a:avLst/>
          </a:prstGeom>
        </p:spPr>
      </p:pic>
      <p:grpSp>
        <p:nvGrpSpPr>
          <p:cNvPr id="46" name="그룹 1017"/>
          <p:cNvGrpSpPr/>
          <p:nvPr/>
        </p:nvGrpSpPr>
        <p:grpSpPr>
          <a:xfrm rot="20511516">
            <a:off x="2467386" y="1518214"/>
            <a:ext cx="2438398" cy="2402081"/>
            <a:chOff x="14404444" y="4299176"/>
            <a:chExt cx="1231330" cy="1231330"/>
          </a:xfrm>
        </p:grpSpPr>
        <p:pic>
          <p:nvPicPr>
            <p:cNvPr id="47" name="Object 6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04444" y="4299176"/>
              <a:ext cx="1231330" cy="1231330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077200" y="7124532"/>
            <a:ext cx="2626198" cy="515879"/>
            <a:chOff x="6122124" y="6780052"/>
            <a:chExt cx="2626198" cy="515879"/>
          </a:xfrm>
        </p:grpSpPr>
        <p:grpSp>
          <p:nvGrpSpPr>
            <p:cNvPr id="32" name="그룹 1007"/>
            <p:cNvGrpSpPr/>
            <p:nvPr/>
          </p:nvGrpSpPr>
          <p:grpSpPr>
            <a:xfrm>
              <a:off x="6122124" y="6780052"/>
              <a:ext cx="1950330" cy="515879"/>
              <a:chOff x="6122124" y="6780052"/>
              <a:chExt cx="1950330" cy="515879"/>
            </a:xfrm>
          </p:grpSpPr>
          <p:pic>
            <p:nvPicPr>
              <p:cNvPr id="34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22124" y="6780052"/>
                <a:ext cx="1950330" cy="515879"/>
              </a:xfrm>
              <a:prstGeom prst="rect">
                <a:avLst/>
              </a:prstGeom>
            </p:spPr>
          </p:pic>
        </p:grpSp>
        <p:sp>
          <p:nvSpPr>
            <p:cNvPr id="33" name="Object 27"/>
            <p:cNvSpPr txBox="1"/>
            <p:nvPr/>
          </p:nvSpPr>
          <p:spPr>
            <a:xfrm>
              <a:off x="6362314" y="6820325"/>
              <a:ext cx="2386008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# </a:t>
              </a:r>
              <a:r>
                <a:rPr lang="ko-KR" alt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803000000020004" pitchFamily="2" charset="-127"/>
                  <a:ea typeface="Pretendard" panose="02000803000000020004" pitchFamily="2" charset="-127"/>
                  <a:cs typeface="Pretendard" panose="02000803000000020004" pitchFamily="2" charset="-127"/>
                </a:rPr>
                <a:t>시연하기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963417" y="2852909"/>
            <a:ext cx="2292821" cy="515879"/>
            <a:chOff x="7963418" y="2712283"/>
            <a:chExt cx="2292821" cy="515879"/>
          </a:xfrm>
        </p:grpSpPr>
        <p:grpSp>
          <p:nvGrpSpPr>
            <p:cNvPr id="35" name="그룹 1004"/>
            <p:cNvGrpSpPr/>
            <p:nvPr/>
          </p:nvGrpSpPr>
          <p:grpSpPr>
            <a:xfrm>
              <a:off x="8458200" y="2712283"/>
              <a:ext cx="1303260" cy="515879"/>
              <a:chOff x="8491227" y="1579063"/>
              <a:chExt cx="1303260" cy="515879"/>
            </a:xfrm>
          </p:grpSpPr>
          <p:pic>
            <p:nvPicPr>
              <p:cNvPr id="38" name="Object 1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91227" y="1579063"/>
                <a:ext cx="1303260" cy="515879"/>
              </a:xfrm>
              <a:prstGeom prst="rect">
                <a:avLst/>
              </a:prstGeom>
            </p:spPr>
          </p:pic>
        </p:grpSp>
        <p:sp>
          <p:nvSpPr>
            <p:cNvPr id="41" name="Object 37"/>
            <p:cNvSpPr txBox="1"/>
            <p:nvPr/>
          </p:nvSpPr>
          <p:spPr>
            <a:xfrm>
              <a:off x="7963418" y="2752904"/>
              <a:ext cx="229282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393939"/>
                  </a:solidFill>
                  <a:latin typeface="Pretendard" pitchFamily="34" charset="0"/>
                  <a:cs typeface="Pretendard" pitchFamily="34" charset="0"/>
                </a:rPr>
                <a:t>Part.04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4160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2"/>
          <p:cNvGrpSpPr/>
          <p:nvPr/>
        </p:nvGrpSpPr>
        <p:grpSpPr>
          <a:xfrm>
            <a:off x="0" y="7456224"/>
            <a:ext cx="18288000" cy="2830776"/>
            <a:chOff x="538462" y="7426918"/>
            <a:chExt cx="17208791" cy="2370702"/>
          </a:xfrm>
        </p:grpSpPr>
        <p:pic>
          <p:nvPicPr>
            <p:cNvPr id="31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462" y="7426918"/>
              <a:ext cx="17208791" cy="23707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84929" y="5378993"/>
            <a:ext cx="9905710" cy="14286"/>
            <a:chOff x="4190002" y="6124863"/>
            <a:chExt cx="9905710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002" y="6124863"/>
              <a:ext cx="9905710" cy="1428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4321258" y="8248835"/>
            <a:ext cx="3573519" cy="680332"/>
            <a:chOff x="3801426" y="8162637"/>
            <a:chExt cx="3573519" cy="68033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01426" y="8162637"/>
              <a:ext cx="2572060" cy="680332"/>
              <a:chOff x="5159169" y="8225804"/>
              <a:chExt cx="2572060" cy="68033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59169" y="8225804"/>
                <a:ext cx="2572060" cy="680332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4228321" y="8219179"/>
              <a:ext cx="3146624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kern="0" spc="100" dirty="0">
                  <a:solidFill>
                    <a:srgbClr val="393939"/>
                  </a:solidFill>
                  <a:latin typeface="Pretendard" pitchFamily="34" charset="0"/>
                  <a:cs typeface="Pretendard" pitchFamily="34" charset="0"/>
                </a:rPr>
                <a:t># BEMS</a:t>
              </a:r>
              <a:endParaRPr lang="en-US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11073089" y="8230520"/>
            <a:ext cx="2572060" cy="680332"/>
            <a:chOff x="10554485" y="8225804"/>
            <a:chExt cx="2572060" cy="68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4485" y="8225804"/>
              <a:ext cx="2572060" cy="68033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118756" y="8270813"/>
            <a:ext cx="248072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1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# GTA</a:t>
            </a:r>
            <a:endParaRPr 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34" name="직사각형 33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>
              <a:stCxn id="34" idx="1"/>
              <a:endCxn id="34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원형 화살표 40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63217" y="1368412"/>
            <a:ext cx="4639974" cy="3893741"/>
            <a:chOff x="8001001" y="1494421"/>
            <a:chExt cx="2427886" cy="2155429"/>
          </a:xfrm>
        </p:grpSpPr>
        <p:pic>
          <p:nvPicPr>
            <p:cNvPr id="48" name="그림 47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543" y="1709942"/>
              <a:ext cx="1939908" cy="1939908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8001001" y="1494421"/>
              <a:ext cx="2427886" cy="2155429"/>
            </a:xfrm>
            <a:prstGeom prst="rect">
              <a:avLst/>
            </a:prstGeom>
            <a:solidFill>
              <a:srgbClr val="EEEEE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062085" y="5608861"/>
            <a:ext cx="791861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감사합니다</a:t>
            </a:r>
            <a:r>
              <a:rPr lang="en-US" altLang="ko-KR" sz="66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!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59757" y="4839792"/>
            <a:ext cx="6968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kern="0" spc="600" dirty="0">
                <a:solidFill>
                  <a:srgbClr val="39393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GREEN TECH ARCHITECTURE</a:t>
            </a:r>
            <a:endParaRPr lang="en-US" altLang="ko-KR" spc="600" dirty="0">
              <a:solidFill>
                <a:srgbClr val="39393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196444" y="8266097"/>
            <a:ext cx="3573519" cy="680332"/>
            <a:chOff x="7856827" y="8225804"/>
            <a:chExt cx="3573519" cy="6803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56827" y="8225804"/>
              <a:ext cx="2572060" cy="680332"/>
              <a:chOff x="7856827" y="8225804"/>
              <a:chExt cx="2572060" cy="68033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56827" y="8225804"/>
                <a:ext cx="2572060" cy="680332"/>
              </a:xfrm>
              <a:prstGeom prst="rect">
                <a:avLst/>
              </a:prstGeom>
            </p:spPr>
          </p:pic>
        </p:grpSp>
        <p:grpSp>
          <p:nvGrpSpPr>
            <p:cNvPr id="49" name="그룹 1006"/>
            <p:cNvGrpSpPr/>
            <p:nvPr/>
          </p:nvGrpSpPr>
          <p:grpSpPr>
            <a:xfrm>
              <a:off x="8858286" y="8225804"/>
              <a:ext cx="2572060" cy="680332"/>
              <a:chOff x="7856827" y="8225804"/>
              <a:chExt cx="2572060" cy="680332"/>
            </a:xfrm>
          </p:grpSpPr>
          <p:pic>
            <p:nvPicPr>
              <p:cNvPr id="50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56827" y="8225804"/>
                <a:ext cx="2572060" cy="680332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8455915" y="8243066"/>
              <a:ext cx="1905000" cy="645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249374" y="8329264"/>
            <a:ext cx="334208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# </a:t>
            </a:r>
            <a:r>
              <a:rPr lang="ko-KR" altLang="en-US" sz="3000" kern="0" spc="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건물에너지 관리</a:t>
            </a:r>
            <a:endParaRPr lang="en-US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491227" y="4625355"/>
            <a:ext cx="8534400" cy="2587457"/>
            <a:chOff x="8238616" y="4451905"/>
            <a:chExt cx="8534400" cy="2587457"/>
          </a:xfrm>
        </p:grpSpPr>
        <p:grpSp>
          <p:nvGrpSpPr>
            <p:cNvPr id="34" name="그룹 1006"/>
            <p:cNvGrpSpPr/>
            <p:nvPr/>
          </p:nvGrpSpPr>
          <p:grpSpPr>
            <a:xfrm>
              <a:off x="8238616" y="4451905"/>
              <a:ext cx="8534400" cy="2587457"/>
              <a:chOff x="4887918" y="2239702"/>
              <a:chExt cx="10688543" cy="1530599"/>
            </a:xfrm>
          </p:grpSpPr>
          <p:pic>
            <p:nvPicPr>
              <p:cNvPr id="35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887918" y="2239702"/>
                <a:ext cx="10688543" cy="1530599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9229216" y="4783475"/>
              <a:ext cx="6553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rgbClr val="59595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건물 에너지 사용량을 줄인다면</a:t>
              </a:r>
              <a:r>
                <a:rPr lang="en-US" altLang="ko-KR" sz="4800" dirty="0">
                  <a:solidFill>
                    <a:srgbClr val="59595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?</a:t>
              </a:r>
              <a:endParaRPr lang="ko-KR" altLang="en-US" sz="4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58" name="그룹 1002"/>
          <p:cNvGrpSpPr/>
          <p:nvPr/>
        </p:nvGrpSpPr>
        <p:grpSpPr>
          <a:xfrm>
            <a:off x="5206247" y="3255556"/>
            <a:ext cx="7873219" cy="14286"/>
            <a:chOff x="5206247" y="3255556"/>
            <a:chExt cx="7873219" cy="14286"/>
          </a:xfrm>
        </p:grpSpPr>
        <p:pic>
          <p:nvPicPr>
            <p:cNvPr id="59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6247" y="3255556"/>
              <a:ext cx="7873219" cy="14286"/>
            </a:xfrm>
            <a:prstGeom prst="rect">
              <a:avLst/>
            </a:prstGeom>
          </p:spPr>
        </p:pic>
      </p:grpSp>
      <p:sp>
        <p:nvSpPr>
          <p:cNvPr id="60" name="Object 67"/>
          <p:cNvSpPr txBox="1"/>
          <p:nvPr/>
        </p:nvSpPr>
        <p:spPr>
          <a:xfrm>
            <a:off x="491386" y="2081381"/>
            <a:ext cx="1730294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주제 선정 배경</a:t>
            </a:r>
            <a:endParaRPr lang="en-US" dirty="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grpSp>
        <p:nvGrpSpPr>
          <p:cNvPr id="61" name="그룹 1018"/>
          <p:cNvGrpSpPr/>
          <p:nvPr/>
        </p:nvGrpSpPr>
        <p:grpSpPr>
          <a:xfrm>
            <a:off x="8491227" y="1579063"/>
            <a:ext cx="1303260" cy="515879"/>
            <a:chOff x="8491227" y="1579063"/>
            <a:chExt cx="1303260" cy="515879"/>
          </a:xfrm>
        </p:grpSpPr>
        <p:pic>
          <p:nvPicPr>
            <p:cNvPr id="62" name="Object 6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63" name="Object 71"/>
          <p:cNvSpPr txBox="1"/>
          <p:nvPr/>
        </p:nvSpPr>
        <p:spPr>
          <a:xfrm>
            <a:off x="7996445" y="1620855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Part.01</a:t>
            </a:r>
            <a:endParaRPr 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09"/>
          <a:stretch/>
        </p:blipFill>
        <p:spPr>
          <a:xfrm>
            <a:off x="1762127" y="4046035"/>
            <a:ext cx="5015469" cy="69365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3" t="17852" r="8609"/>
          <a:stretch/>
        </p:blipFill>
        <p:spPr>
          <a:xfrm>
            <a:off x="5804237" y="5052770"/>
            <a:ext cx="883534" cy="383537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2" r="26835"/>
          <a:stretch/>
        </p:blipFill>
        <p:spPr>
          <a:xfrm>
            <a:off x="1944994" y="5003734"/>
            <a:ext cx="3899974" cy="388441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97" t="38919" r="-1933" b="15383"/>
          <a:stretch/>
        </p:blipFill>
        <p:spPr>
          <a:xfrm>
            <a:off x="6794515" y="6001067"/>
            <a:ext cx="533400" cy="21336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26659" y="9099563"/>
            <a:ext cx="3861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E524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2018 </a:t>
            </a:r>
            <a:r>
              <a:rPr lang="ko-KR" altLang="en-US" dirty="0">
                <a:solidFill>
                  <a:srgbClr val="4E524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서울시 온실가스 배출량</a:t>
            </a:r>
            <a:endParaRPr lang="en-US" altLang="ko-KR" dirty="0">
              <a:solidFill>
                <a:srgbClr val="4E5246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4E524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</a:t>
            </a:r>
            <a:r>
              <a:rPr lang="en-US" altLang="ko-KR" dirty="0">
                <a:solidFill>
                  <a:srgbClr val="4E524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solidFill>
                  <a:srgbClr val="4E524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 시청 사이트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75358" y="1262857"/>
            <a:ext cx="17830800" cy="8674129"/>
            <a:chOff x="24917400" y="5397046"/>
            <a:chExt cx="17830800" cy="8674129"/>
          </a:xfrm>
        </p:grpSpPr>
        <p:sp>
          <p:nvSpPr>
            <p:cNvPr id="38" name="직사각형 37"/>
            <p:cNvSpPr/>
            <p:nvPr/>
          </p:nvSpPr>
          <p:spPr>
            <a:xfrm>
              <a:off x="24917400" y="5397046"/>
              <a:ext cx="17830800" cy="8674129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4941" y="5516307"/>
              <a:ext cx="14161090" cy="813082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90487" y="1192631"/>
            <a:ext cx="17830800" cy="8674129"/>
            <a:chOff x="-19517708" y="2544414"/>
            <a:chExt cx="17830800" cy="8674129"/>
          </a:xfrm>
        </p:grpSpPr>
        <p:grpSp>
          <p:nvGrpSpPr>
            <p:cNvPr id="40" name="그룹 39"/>
            <p:cNvGrpSpPr/>
            <p:nvPr/>
          </p:nvGrpSpPr>
          <p:grpSpPr>
            <a:xfrm>
              <a:off x="-19517708" y="2544414"/>
              <a:ext cx="17830800" cy="8674129"/>
              <a:chOff x="18667023" y="2101801"/>
              <a:chExt cx="17830800" cy="8674129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18667023" y="2101801"/>
                <a:ext cx="17830800" cy="867412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72191" y="3950252"/>
                <a:ext cx="16047218" cy="4990697"/>
              </a:xfrm>
              <a:prstGeom prst="rect">
                <a:avLst/>
              </a:prstGeom>
            </p:spPr>
          </p:pic>
        </p:grpSp>
        <p:cxnSp>
          <p:nvCxnSpPr>
            <p:cNvPr id="43" name="직선 연결선 42"/>
            <p:cNvCxnSpPr/>
            <p:nvPr/>
          </p:nvCxnSpPr>
          <p:spPr>
            <a:xfrm>
              <a:off x="-5638800" y="7048500"/>
              <a:ext cx="306068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-18288000" y="7429500"/>
              <a:ext cx="218880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-8839200" y="9182100"/>
              <a:ext cx="3531531" cy="93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227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5" idx="1"/>
              <a:endCxn id="5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6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화살표 9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117977" y="3468003"/>
            <a:ext cx="11666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8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전기</a:t>
            </a: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가스</a:t>
            </a: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냉난방 등의 에너지 비</a:t>
            </a:r>
            <a:r>
              <a:rPr lang="ko-KR" altLang="en-US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용과 낭비 ⬇️⬇️</a:t>
            </a:r>
            <a:endParaRPr lang="en-US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endParaRPr lang="en-US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 그리드와 통합</a:t>
            </a: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전력 네트워크의 안정성과 효율성을 </a:t>
            </a:r>
            <a:r>
              <a:rPr lang="ko-KR" altLang="en-US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⬆️⬆️</a:t>
            </a:r>
            <a:endParaRPr lang="en-US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endParaRPr lang="ko-KR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 fontAlgn="base" latinLnBrk="1">
              <a:buFontTx/>
              <a:buChar char="-"/>
            </a:pP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CO2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배출량을 줄임으로써 환경에 대한 부담을 감소시키고</a:t>
            </a: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지구 온난화</a:t>
            </a: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방지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</a:t>
            </a: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기여</a:t>
            </a:r>
            <a:endParaRPr lang="en-US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/>
            </a:r>
            <a:b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 문제에 대한 인식</a:t>
            </a: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⬆️⬆️</a:t>
            </a:r>
            <a:endParaRPr lang="en-US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지속 가능한 에너지 사용에 대한 사회적 가치를 창출</a:t>
            </a:r>
            <a:endParaRPr lang="ko-KR" altLang="en-US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347130" y="3102751"/>
            <a:ext cx="5105400" cy="49180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56"/>
          <p:cNvSpPr txBox="1"/>
          <p:nvPr/>
        </p:nvSpPr>
        <p:spPr>
          <a:xfrm>
            <a:off x="1442158" y="4738558"/>
            <a:ext cx="4915341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목표 및</a:t>
            </a:r>
            <a:r>
              <a:rPr lang="en-US" altLang="ko-KR" sz="6600" dirty="0">
                <a:solidFill>
                  <a:schemeClr val="bg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/>
            </a:r>
            <a:br>
              <a:rPr lang="en-US" altLang="ko-KR" sz="6600" dirty="0">
                <a:solidFill>
                  <a:schemeClr val="bg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</a:br>
            <a:r>
              <a:rPr lang="ko-KR" altLang="en-US" sz="6600" dirty="0">
                <a:solidFill>
                  <a:schemeClr val="bg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기대 효과</a:t>
            </a:r>
            <a:endParaRPr lang="en-US" sz="6600" dirty="0">
              <a:solidFill>
                <a:schemeClr val="bg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grpSp>
        <p:nvGrpSpPr>
          <p:cNvPr id="22" name="그룹 1010"/>
          <p:cNvGrpSpPr/>
          <p:nvPr/>
        </p:nvGrpSpPr>
        <p:grpSpPr>
          <a:xfrm>
            <a:off x="15395571" y="6134100"/>
            <a:ext cx="4046543" cy="4029776"/>
            <a:chOff x="12198833" y="4436421"/>
            <a:chExt cx="3376884" cy="3376884"/>
          </a:xfrm>
        </p:grpSpPr>
        <p:pic>
          <p:nvPicPr>
            <p:cNvPr id="23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40000">
              <a:off x="12198833" y="4436421"/>
              <a:ext cx="3376884" cy="3376884"/>
            </a:xfrm>
            <a:prstGeom prst="rect">
              <a:avLst/>
            </a:prstGeom>
          </p:spPr>
        </p:pic>
      </p:grpSp>
      <p:grpSp>
        <p:nvGrpSpPr>
          <p:cNvPr id="24" name="그룹 1008"/>
          <p:cNvGrpSpPr/>
          <p:nvPr/>
        </p:nvGrpSpPr>
        <p:grpSpPr>
          <a:xfrm>
            <a:off x="484777" y="3392886"/>
            <a:ext cx="1876839" cy="1914049"/>
            <a:chOff x="1970575" y="3455359"/>
            <a:chExt cx="1999799" cy="1999799"/>
          </a:xfrm>
        </p:grpSpPr>
        <p:pic>
          <p:nvPicPr>
            <p:cNvPr id="25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20000">
              <a:off x="1970575" y="3455359"/>
              <a:ext cx="1999799" cy="199979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53419" y="4000500"/>
            <a:ext cx="2292821" cy="515879"/>
            <a:chOff x="2833538" y="3848100"/>
            <a:chExt cx="2292821" cy="515879"/>
          </a:xfrm>
        </p:grpSpPr>
        <p:grpSp>
          <p:nvGrpSpPr>
            <p:cNvPr id="28" name="그룹 1004"/>
            <p:cNvGrpSpPr/>
            <p:nvPr/>
          </p:nvGrpSpPr>
          <p:grpSpPr>
            <a:xfrm>
              <a:off x="3311851" y="3848100"/>
              <a:ext cx="1303260" cy="515879"/>
              <a:chOff x="8491227" y="1579063"/>
              <a:chExt cx="1303260" cy="515879"/>
            </a:xfrm>
          </p:grpSpPr>
          <p:pic>
            <p:nvPicPr>
              <p:cNvPr id="29" name="Object 13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491227" y="1579063"/>
                <a:ext cx="1303260" cy="515879"/>
              </a:xfrm>
              <a:prstGeom prst="rect">
                <a:avLst/>
              </a:prstGeom>
            </p:spPr>
          </p:pic>
        </p:grpSp>
        <p:sp>
          <p:nvSpPr>
            <p:cNvPr id="30" name="Object 37"/>
            <p:cNvSpPr txBox="1"/>
            <p:nvPr/>
          </p:nvSpPr>
          <p:spPr>
            <a:xfrm>
              <a:off x="2833538" y="3901790"/>
              <a:ext cx="229282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558ED5"/>
                  </a:solidFill>
                  <a:latin typeface="Pretendard" pitchFamily="34" charset="0"/>
                  <a:cs typeface="Pretendard" pitchFamily="34" charset="0"/>
                </a:rPr>
                <a:t>Part.01</a:t>
              </a:r>
              <a:endParaRPr lang="en-US" dirty="0">
                <a:solidFill>
                  <a:srgbClr val="558ED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76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37" name="직사각형 36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>
              <a:stCxn id="37" idx="1"/>
              <a:endCxn id="37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원형 화살표 41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72485" y="4342348"/>
            <a:ext cx="17543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[ </a:t>
            </a:r>
            <a:r>
              <a:rPr lang="ko-KR" altLang="en-US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애자일 방법론</a:t>
            </a:r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(</a:t>
            </a:r>
            <a:r>
              <a:rPr lang="ko-KR" altLang="en-US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스크럼</a:t>
            </a:r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r>
              <a:rPr lang="ko-KR" altLang="en-US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]</a:t>
            </a:r>
            <a:r>
              <a:rPr lang="ko-KR" altLang="en-US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019799" y="3420449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Agile Scrum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42811" y="6964646"/>
            <a:ext cx="15238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558ED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 </a:t>
            </a:r>
            <a:r>
              <a:rPr lang="ko-KR" altLang="en-US" sz="2600" b="1" spc="300" dirty="0">
                <a:solidFill>
                  <a:srgbClr val="558ED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애자일</a:t>
            </a:r>
            <a:r>
              <a:rPr lang="en-US" altLang="ko-KR" sz="2000" b="1" spc="300" dirty="0">
                <a:solidFill>
                  <a:srgbClr val="558ED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(Agile)</a:t>
            </a:r>
            <a:r>
              <a:rPr lang="ko-KR" altLang="en-US" sz="2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</a:t>
            </a:r>
            <a:r>
              <a:rPr lang="en-US" altLang="ko-KR" sz="2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600" b="1" u="sng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지속적인 발전</a:t>
            </a:r>
            <a:r>
              <a:rPr lang="en-US" altLang="ko-KR" sz="2600" b="1" u="sng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600" b="1" u="sng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유연성</a:t>
            </a:r>
            <a:r>
              <a:rPr lang="en-US" altLang="ko-KR" sz="2600" b="1" u="sng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600" b="1" u="sng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효율성을 중요시</a:t>
            </a:r>
            <a:r>
              <a:rPr lang="ko-KR" altLang="en-US" sz="2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하는 프로젝트 관리 방법론이며</a:t>
            </a:r>
            <a:r>
              <a:rPr lang="en-US" altLang="ko-KR" sz="2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600" b="1" spc="300" dirty="0">
                <a:solidFill>
                  <a:srgbClr val="558ED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스크럼</a:t>
            </a:r>
            <a:r>
              <a:rPr lang="en-US" altLang="ko-KR" sz="2000" b="1" spc="300" dirty="0">
                <a:solidFill>
                  <a:srgbClr val="558ED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(Scrum)</a:t>
            </a:r>
            <a:r>
              <a:rPr lang="ko-KR" altLang="en-US" sz="2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</a:t>
            </a:r>
            <a:r>
              <a:rPr lang="ko-KR" altLang="en-US" sz="2600" b="1" u="sng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애자일을</a:t>
            </a:r>
            <a:r>
              <a:rPr lang="ko-KR" altLang="en-US" sz="2600" b="1" u="sng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이상적으로 실행할 수 있게</a:t>
            </a:r>
            <a:r>
              <a:rPr lang="ko-KR" altLang="en-US" sz="2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하는 </a:t>
            </a:r>
            <a:r>
              <a:rPr lang="ko-KR" altLang="en-US" sz="2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애자일의</a:t>
            </a:r>
            <a:r>
              <a:rPr lang="ko-KR" altLang="en-US" sz="2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프레임워크 중 하나</a:t>
            </a:r>
            <a:endParaRPr lang="ko-KR" altLang="en-US" sz="2600" spc="3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 rot="20162566">
            <a:off x="1850611" y="6400282"/>
            <a:ext cx="1351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DFD513"/>
                </a:solidFill>
              </a:rPr>
              <a:t>💡</a:t>
            </a:r>
          </a:p>
        </p:txBody>
      </p:sp>
      <p:grpSp>
        <p:nvGrpSpPr>
          <p:cNvPr id="65" name="그룹 1004"/>
          <p:cNvGrpSpPr/>
          <p:nvPr/>
        </p:nvGrpSpPr>
        <p:grpSpPr>
          <a:xfrm>
            <a:off x="8610600" y="2660321"/>
            <a:ext cx="1303260" cy="515879"/>
            <a:chOff x="8491227" y="1579063"/>
            <a:chExt cx="1303260" cy="515879"/>
          </a:xfrm>
        </p:grpSpPr>
        <p:pic>
          <p:nvPicPr>
            <p:cNvPr id="66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1227" y="1579063"/>
              <a:ext cx="1303260" cy="515879"/>
            </a:xfrm>
            <a:prstGeom prst="rect">
              <a:avLst/>
            </a:prstGeom>
          </p:spPr>
        </p:pic>
      </p:grpSp>
      <p:sp>
        <p:nvSpPr>
          <p:cNvPr id="67" name="Object 37"/>
          <p:cNvSpPr txBox="1"/>
          <p:nvPr/>
        </p:nvSpPr>
        <p:spPr>
          <a:xfrm>
            <a:off x="8132287" y="2714011"/>
            <a:ext cx="229282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393939"/>
                </a:solidFill>
                <a:latin typeface="Pretendard" pitchFamily="34" charset="0"/>
                <a:cs typeface="Pretendard" pitchFamily="34" charset="0"/>
              </a:rPr>
              <a:t>Part.01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15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37" name="직사각형 36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>
              <a:stCxn id="37" idx="1"/>
              <a:endCxn id="37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원형 화살표 41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641097" y="2580870"/>
            <a:ext cx="5902703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500" spc="-150" dirty="0">
                <a:solidFill>
                  <a:srgbClr val="558ED5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Agile</a:t>
            </a:r>
            <a:r>
              <a:rPr lang="en-US" altLang="ko-KR" sz="8800" spc="-150" dirty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1500" spc="-150" dirty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  <a:p>
            <a:r>
              <a:rPr lang="en-US" altLang="ko-KR" sz="4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lang="ko-KR" altLang="en-US" sz="4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기민한</a:t>
            </a:r>
            <a:r>
              <a:rPr lang="en-US" altLang="ko-KR" sz="4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4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민첩한</a:t>
            </a:r>
            <a:endParaRPr lang="ko-KR" altLang="en-US" sz="7200" spc="-1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30" y="2653155"/>
            <a:ext cx="10942341" cy="60960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1483028" y="6164080"/>
            <a:ext cx="56427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작은 개발팀</a:t>
            </a: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짧은 개발 주기</a:t>
            </a: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/>
            </a:r>
            <a:b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팀의 집중력과 생산성 ⬆️⬆️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수정을 거치며 점진적으로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소프트웨어를 산출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175601" y="1808574"/>
            <a:ext cx="11734800" cy="7905582"/>
            <a:chOff x="6453792" y="1562100"/>
            <a:chExt cx="11734800" cy="7620000"/>
          </a:xfrm>
        </p:grpSpPr>
        <p:grpSp>
          <p:nvGrpSpPr>
            <p:cNvPr id="19" name="그룹 18"/>
            <p:cNvGrpSpPr/>
            <p:nvPr/>
          </p:nvGrpSpPr>
          <p:grpSpPr>
            <a:xfrm>
              <a:off x="6453792" y="1562100"/>
              <a:ext cx="11734800" cy="7620000"/>
              <a:chOff x="6248400" y="1485900"/>
              <a:chExt cx="12039600" cy="7848600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248400" y="1485900"/>
                <a:ext cx="12039600" cy="7848600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3852532"/>
                <a:ext cx="1905000" cy="1905000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49400" y="3826812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3702585" y="5576013"/>
                <a:ext cx="29986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3 Team: front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408543" y="5570011"/>
                <a:ext cx="3351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 Team: back-end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716063" y="5564010"/>
                <a:ext cx="2474873" cy="412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 Team: AI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cxnSp>
            <p:nvCxnSpPr>
              <p:cNvPr id="27" name="직선 연결선 26"/>
              <p:cNvCxnSpPr/>
              <p:nvPr/>
            </p:nvCxnSpPr>
            <p:spPr>
              <a:xfrm>
                <a:off x="8839200" y="7124700"/>
                <a:ext cx="6477000" cy="0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 flipV="1">
                <a:off x="8839200" y="6438900"/>
                <a:ext cx="0" cy="685800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 flipV="1">
                <a:off x="15316200" y="6438900"/>
                <a:ext cx="0" cy="685800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12192000" y="6438900"/>
                <a:ext cx="0" cy="685800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9753600" y="7332701"/>
                <a:ext cx="4876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소통을 중시</a:t>
                </a:r>
                <a:r>
                  <a:rPr lang="en-US" altLang="ko-KR" sz="2000" dirty="0">
                    <a:solidFill>
                      <a:srgbClr val="595959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,</a:t>
                </a:r>
              </a:p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주기적으로 모여 회의</a:t>
                </a: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961" y="3878209"/>
              <a:ext cx="1856772" cy="1849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35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37" name="직사각형 36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>
              <a:stCxn id="37" idx="1"/>
              <a:endCxn id="37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원형 화살표 41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25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950855" y="6134100"/>
            <a:ext cx="14277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버그 추적</a:t>
            </a: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관리에 최적화 된 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관리형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협업 툴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rgbClr val="558ED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애자일 스크럼 방법론을 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지원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 팀을 나누고 업무를 할당하여 효율적으로 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프로젝트를 개발</a:t>
            </a: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관리할 수 있다</a:t>
            </a: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24300"/>
            <a:ext cx="11016819" cy="14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2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/>
          <p:cNvSpPr/>
          <p:nvPr/>
        </p:nvSpPr>
        <p:spPr>
          <a:xfrm>
            <a:off x="13856785" y="6622490"/>
            <a:ext cx="3420691" cy="299324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13822083" y="6609367"/>
            <a:ext cx="3455393" cy="783492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>
          <a:xfrm>
            <a:off x="9570332" y="6622491"/>
            <a:ext cx="3420691" cy="297179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9547979" y="6599581"/>
            <a:ext cx="3455393" cy="783492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5283879" y="6622491"/>
            <a:ext cx="3420691" cy="299324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5253700" y="6599581"/>
            <a:ext cx="3455393" cy="783492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13818006" y="3635810"/>
            <a:ext cx="3420691" cy="2663077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13792406" y="3594580"/>
            <a:ext cx="3455393" cy="783492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9555254" y="3635810"/>
            <a:ext cx="3420691" cy="2663077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9531553" y="3594580"/>
            <a:ext cx="3455393" cy="783492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5292502" y="3635810"/>
            <a:ext cx="3420691" cy="2663077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5259387" y="3602523"/>
            <a:ext cx="3455393" cy="783492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0" y="0"/>
            <a:ext cx="18288000" cy="876300"/>
            <a:chOff x="0" y="0"/>
            <a:chExt cx="18288000" cy="876300"/>
          </a:xfrm>
        </p:grpSpPr>
        <p:sp>
          <p:nvSpPr>
            <p:cNvPr id="37" name="직사각형 36"/>
            <p:cNvSpPr/>
            <p:nvPr/>
          </p:nvSpPr>
          <p:spPr>
            <a:xfrm>
              <a:off x="0" y="0"/>
              <a:ext cx="18288000" cy="876300"/>
            </a:xfrm>
            <a:prstGeom prst="rect">
              <a:avLst/>
            </a:prstGeom>
            <a:solidFill>
              <a:srgbClr val="393939"/>
            </a:solidFill>
            <a:ln>
              <a:solidFill>
                <a:srgbClr val="3939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>
              <a:stCxn id="37" idx="1"/>
              <a:endCxn id="37" idx="3"/>
            </p:cNvCxnSpPr>
            <p:nvPr/>
          </p:nvCxnSpPr>
          <p:spPr>
            <a:xfrm>
              <a:off x="0" y="438150"/>
              <a:ext cx="1828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1143000" y="504103"/>
              <a:ext cx="16666755" cy="3065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461601" y="565514"/>
              <a:ext cx="219798" cy="1734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5400000" flipV="1">
              <a:off x="104031" y="561365"/>
              <a:ext cx="219798" cy="18174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원형 화살표 41"/>
            <p:cNvSpPr/>
            <p:nvPr/>
          </p:nvSpPr>
          <p:spPr>
            <a:xfrm>
              <a:off x="768060" y="533959"/>
              <a:ext cx="258570" cy="252327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3318285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18026018" y="51947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18026017" y="64441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18026016" y="76035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17190243" y="99843"/>
              <a:ext cx="228600" cy="230391"/>
            </a:xfrm>
            <a:prstGeom prst="ellipse">
              <a:avLst/>
            </a:prstGeom>
            <a:solidFill>
              <a:srgbClr val="3AA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17554575" y="99843"/>
              <a:ext cx="228600" cy="230391"/>
            </a:xfrm>
            <a:prstGeom prst="ellipse">
              <a:avLst/>
            </a:prstGeom>
            <a:solidFill>
              <a:srgbClr val="FFF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17921287" y="104629"/>
              <a:ext cx="228600" cy="230391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1002103" y="3618165"/>
            <a:ext cx="3420691" cy="6008650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978401" y="3594580"/>
            <a:ext cx="3455393" cy="783492"/>
          </a:xfrm>
          <a:prstGeom prst="rect">
            <a:avLst/>
          </a:prstGeom>
        </p:spPr>
      </p:pic>
      <p:sp>
        <p:nvSpPr>
          <p:cNvPr id="59" name="Object 86"/>
          <p:cNvSpPr txBox="1"/>
          <p:nvPr/>
        </p:nvSpPr>
        <p:spPr>
          <a:xfrm>
            <a:off x="9971778" y="3802459"/>
            <a:ext cx="258764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Back-End</a:t>
            </a:r>
          </a:p>
        </p:txBody>
      </p:sp>
      <p:sp>
        <p:nvSpPr>
          <p:cNvPr id="60" name="Object 86"/>
          <p:cNvSpPr txBox="1"/>
          <p:nvPr/>
        </p:nvSpPr>
        <p:spPr>
          <a:xfrm>
            <a:off x="5667866" y="3802459"/>
            <a:ext cx="258764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Front-End</a:t>
            </a:r>
          </a:p>
        </p:txBody>
      </p:sp>
      <p:sp>
        <p:nvSpPr>
          <p:cNvPr id="61" name="Object 86"/>
          <p:cNvSpPr txBox="1"/>
          <p:nvPr/>
        </p:nvSpPr>
        <p:spPr>
          <a:xfrm>
            <a:off x="1013104" y="3820718"/>
            <a:ext cx="344439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Machin learning</a:t>
            </a:r>
            <a:endParaRPr lang="ko-KR" altLang="en-US" sz="28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2" name="Object 86"/>
          <p:cNvSpPr txBox="1"/>
          <p:nvPr/>
        </p:nvSpPr>
        <p:spPr>
          <a:xfrm>
            <a:off x="14246381" y="3815159"/>
            <a:ext cx="258764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CI / CD</a:t>
            </a:r>
          </a:p>
        </p:txBody>
      </p:sp>
      <p:sp>
        <p:nvSpPr>
          <p:cNvPr id="63" name="Object 86"/>
          <p:cNvSpPr txBox="1"/>
          <p:nvPr/>
        </p:nvSpPr>
        <p:spPr>
          <a:xfrm>
            <a:off x="14273309" y="6811730"/>
            <a:ext cx="258764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dev</a:t>
            </a:r>
          </a:p>
        </p:txBody>
      </p:sp>
      <p:sp>
        <p:nvSpPr>
          <p:cNvPr id="66" name="Object 86"/>
          <p:cNvSpPr txBox="1"/>
          <p:nvPr/>
        </p:nvSpPr>
        <p:spPr>
          <a:xfrm>
            <a:off x="9603686" y="6802745"/>
            <a:ext cx="344439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was</a:t>
            </a:r>
            <a:endParaRPr lang="ko-KR" altLang="en-US" sz="28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9" name="Object 86"/>
          <p:cNvSpPr txBox="1"/>
          <p:nvPr/>
        </p:nvSpPr>
        <p:spPr>
          <a:xfrm>
            <a:off x="5294880" y="6802745"/>
            <a:ext cx="344439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Collaborative</a:t>
            </a:r>
            <a:endParaRPr lang="ko-KR" altLang="en-US" sz="28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70" name="Picture 58" descr="PyCharm 플러그인 추천 (JetBrains IDE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573" y="8361010"/>
            <a:ext cx="2198469" cy="91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6" descr="undefin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86" y="6560509"/>
            <a:ext cx="2039668" cy="13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 descr="https://devocean.sk.com/CKFinderJava/userfiles/images/python(3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7" y="4440193"/>
            <a:ext cx="2271195" cy="144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3" t="1113" r="34749" b="-1113"/>
          <a:stretch/>
        </p:blipFill>
        <p:spPr>
          <a:xfrm>
            <a:off x="7413590" y="4505933"/>
            <a:ext cx="975055" cy="108756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8" r="404"/>
          <a:stretch/>
        </p:blipFill>
        <p:spPr>
          <a:xfrm>
            <a:off x="6454939" y="4530895"/>
            <a:ext cx="958651" cy="1040857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58"/>
          <a:stretch/>
        </p:blipFill>
        <p:spPr>
          <a:xfrm>
            <a:off x="5523538" y="4496167"/>
            <a:ext cx="828804" cy="1048006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710" y="5618189"/>
            <a:ext cx="2030745" cy="571581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89" y="8385339"/>
            <a:ext cx="1992653" cy="864844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41" y="7807059"/>
            <a:ext cx="2558203" cy="384441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779" y="7786743"/>
            <a:ext cx="1371600" cy="1294515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923" y="7793975"/>
            <a:ext cx="1298894" cy="1225895"/>
          </a:xfrm>
          <a:prstGeom prst="rect">
            <a:avLst/>
          </a:prstGeom>
        </p:spPr>
      </p:pic>
      <p:pic>
        <p:nvPicPr>
          <p:cNvPr id="81" name="Picture 12" descr="https://crispyblog.kr:5000/static/img/postImg/da5a8caf-6ccc-4aa2-b8d1-d673a3f0a4e6_jenkin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646" y="4556547"/>
            <a:ext cx="1242770" cy="134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9" r="18122"/>
          <a:stretch/>
        </p:blipFill>
        <p:spPr>
          <a:xfrm>
            <a:off x="14046605" y="4737581"/>
            <a:ext cx="1600201" cy="118731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271" y="5300630"/>
            <a:ext cx="1967755" cy="808962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19" y="7405984"/>
            <a:ext cx="1317913" cy="1304248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154" y="8520396"/>
            <a:ext cx="2173618" cy="1044214"/>
          </a:xfrm>
          <a:prstGeom prst="rect">
            <a:avLst/>
          </a:prstGeom>
        </p:spPr>
      </p:pic>
      <p:pic>
        <p:nvPicPr>
          <p:cNvPr id="86" name="Picture 4" descr="post-thumbnail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378" y="7473294"/>
            <a:ext cx="1351066" cy="133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36" y="5474629"/>
            <a:ext cx="1092591" cy="129026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46" y="4348589"/>
            <a:ext cx="1991456" cy="10377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014057" y="1249795"/>
            <a:ext cx="2292821" cy="515879"/>
            <a:chOff x="8014057" y="1249795"/>
            <a:chExt cx="2292821" cy="515879"/>
          </a:xfrm>
        </p:grpSpPr>
        <p:grpSp>
          <p:nvGrpSpPr>
            <p:cNvPr id="96" name="그룹 1004"/>
            <p:cNvGrpSpPr/>
            <p:nvPr/>
          </p:nvGrpSpPr>
          <p:grpSpPr>
            <a:xfrm>
              <a:off x="8492370" y="1249795"/>
              <a:ext cx="1303260" cy="515879"/>
              <a:chOff x="8491227" y="1579063"/>
              <a:chExt cx="1303260" cy="515879"/>
            </a:xfrm>
          </p:grpSpPr>
          <p:pic>
            <p:nvPicPr>
              <p:cNvPr id="97" name="Object 1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491227" y="1579063"/>
                <a:ext cx="1303260" cy="515879"/>
              </a:xfrm>
              <a:prstGeom prst="rect">
                <a:avLst/>
              </a:prstGeom>
            </p:spPr>
          </p:pic>
        </p:grpSp>
        <p:sp>
          <p:nvSpPr>
            <p:cNvPr id="98" name="Object 37"/>
            <p:cNvSpPr txBox="1"/>
            <p:nvPr/>
          </p:nvSpPr>
          <p:spPr>
            <a:xfrm>
              <a:off x="8014057" y="1303485"/>
              <a:ext cx="229282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393939"/>
                  </a:solidFill>
                  <a:latin typeface="Pretendard" pitchFamily="34" charset="0"/>
                  <a:cs typeface="Pretendard" pitchFamily="34" charset="0"/>
                </a:rPr>
                <a:t>Part.01</a:t>
              </a:r>
              <a:endParaRPr lang="en-US" dirty="0"/>
            </a:p>
          </p:txBody>
        </p:sp>
      </p:grpSp>
      <p:sp>
        <p:nvSpPr>
          <p:cNvPr id="99" name="Object 12"/>
          <p:cNvSpPr txBox="1"/>
          <p:nvPr/>
        </p:nvSpPr>
        <p:spPr>
          <a:xfrm>
            <a:off x="5130920" y="1753988"/>
            <a:ext cx="805909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100" dirty="0">
                <a:solidFill>
                  <a:srgbClr val="393939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개발 환경</a:t>
            </a:r>
            <a:endParaRPr lang="en-US" sz="1400" dirty="0">
              <a:solidFill>
                <a:srgbClr val="393939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grpSp>
        <p:nvGrpSpPr>
          <p:cNvPr id="100" name="그룹 1013"/>
          <p:cNvGrpSpPr/>
          <p:nvPr/>
        </p:nvGrpSpPr>
        <p:grpSpPr>
          <a:xfrm>
            <a:off x="5027124" y="2820044"/>
            <a:ext cx="8233753" cy="14286"/>
            <a:chOff x="5025980" y="3255556"/>
            <a:chExt cx="8233753" cy="14286"/>
          </a:xfrm>
        </p:grpSpPr>
        <p:pic>
          <p:nvPicPr>
            <p:cNvPr id="101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25980" y="3255556"/>
              <a:ext cx="8233753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3309</TotalTime>
  <Words>1050</Words>
  <Application>Microsoft Office PowerPoint</Application>
  <PresentationFormat>사용자 지정</PresentationFormat>
  <Paragraphs>385</Paragraphs>
  <Slides>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Pretendard</vt:lpstr>
      <vt:lpstr>Pretendard Black</vt:lpstr>
      <vt:lpstr>Pretendard SemiBold</vt:lpstr>
      <vt:lpstr>맑은 고딕</vt:lpstr>
      <vt:lpstr>?? ??</vt:lpstr>
      <vt:lpstr>Calibri</vt:lpstr>
      <vt:lpstr>Arial</vt:lpstr>
      <vt:lpstr>Pretendard Medium</vt:lpstr>
      <vt:lpstr>Pretendard ExtraBold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202-09</cp:lastModifiedBy>
  <cp:revision>122</cp:revision>
  <dcterms:created xsi:type="dcterms:W3CDTF">2023-12-08T16:39:01Z</dcterms:created>
  <dcterms:modified xsi:type="dcterms:W3CDTF">2023-12-20T08:37:58Z</dcterms:modified>
</cp:coreProperties>
</file>